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5447" r:id="rId3"/>
  </p:sldMasterIdLst>
  <p:notesMasterIdLst>
    <p:notesMasterId r:id="rId25"/>
  </p:notesMasterIdLst>
  <p:handoutMasterIdLst>
    <p:handoutMasterId r:id="rId26"/>
  </p:handoutMasterIdLst>
  <p:sldIdLst>
    <p:sldId id="2147480127" r:id="rId4"/>
    <p:sldId id="2147483423" r:id="rId5"/>
    <p:sldId id="2147482186" r:id="rId6"/>
    <p:sldId id="2147483412" r:id="rId7"/>
    <p:sldId id="2147483413" r:id="rId8"/>
    <p:sldId id="2147483378" r:id="rId9"/>
    <p:sldId id="2147483379" r:id="rId10"/>
    <p:sldId id="2147483380" r:id="rId11"/>
    <p:sldId id="2147483381" r:id="rId12"/>
    <p:sldId id="2147483382" r:id="rId13"/>
    <p:sldId id="2147482497" r:id="rId14"/>
    <p:sldId id="2147483386" r:id="rId15"/>
    <p:sldId id="2147483391" r:id="rId16"/>
    <p:sldId id="2147483392" r:id="rId17"/>
    <p:sldId id="2147483424" r:id="rId18"/>
    <p:sldId id="2147480129" r:id="rId19"/>
    <p:sldId id="2147483399" r:id="rId20"/>
    <p:sldId id="2147483410" r:id="rId21"/>
    <p:sldId id="2147483422" r:id="rId22"/>
    <p:sldId id="2147483411" r:id="rId23"/>
    <p:sldId id="2147480126"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BEBC51B-B88B-4AE4-8478-0F95EE84F165}">
          <p14:sldIdLst>
            <p14:sldId id="2147480127"/>
            <p14:sldId id="2147483423"/>
            <p14:sldId id="2147482186"/>
            <p14:sldId id="2147483412"/>
            <p14:sldId id="2147483413"/>
            <p14:sldId id="2147483378"/>
            <p14:sldId id="2147483379"/>
            <p14:sldId id="2147483380"/>
            <p14:sldId id="2147483381"/>
            <p14:sldId id="2147483382"/>
            <p14:sldId id="2147482497"/>
            <p14:sldId id="2147483386"/>
            <p14:sldId id="2147483391"/>
            <p14:sldId id="2147483392"/>
            <p14:sldId id="2147483424"/>
            <p14:sldId id="2147480129"/>
            <p14:sldId id="2147483399"/>
            <p14:sldId id="2147483410"/>
            <p14:sldId id="2147483422"/>
            <p14:sldId id="2147483411"/>
          </p14:sldIdLst>
        </p14:section>
        <p14:section name="CTA" id="{9946D97F-7976-434D-A7C5-F41CEA3EA6FE}">
          <p14:sldIdLst>
            <p14:sldId id="21474801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0C3F"/>
    <a:srgbClr val="7B17F8"/>
    <a:srgbClr val="B2A1E8"/>
    <a:srgbClr val="C914BA"/>
    <a:srgbClr val="B01EC5"/>
    <a:srgbClr val="403BDF"/>
    <a:srgbClr val="8D28CF"/>
    <a:srgbClr val="C316BA"/>
    <a:srgbClr val="9D25CA"/>
    <a:srgbClr val="8A19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26CF42-B305-3ADF-DDC4-DF5305947996}" v="16" dt="2024-08-20T00:56:30.2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0"/>
    <p:restoredTop sz="66040"/>
  </p:normalViewPr>
  <p:slideViewPr>
    <p:cSldViewPr snapToGrid="0">
      <p:cViewPr varScale="1">
        <p:scale>
          <a:sx n="77" d="100"/>
          <a:sy n="77" d="100"/>
        </p:scale>
        <p:origin x="1776" y="344"/>
      </p:cViewPr>
      <p:guideLst/>
    </p:cSldViewPr>
  </p:slideViewPr>
  <p:notesTextViewPr>
    <p:cViewPr>
      <p:scale>
        <a:sx n="1" d="1"/>
        <a:sy n="1" d="1"/>
      </p:scale>
      <p:origin x="0" y="0"/>
    </p:cViewPr>
  </p:notesTextViewPr>
  <p:notesViewPr>
    <p:cSldViewPr snapToGrid="0">
      <p:cViewPr varScale="1">
        <p:scale>
          <a:sx n="96" d="100"/>
          <a:sy n="96" d="100"/>
        </p:scale>
        <p:origin x="3696" y="17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9/4/24 10:50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9/4/24 10:50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So to get us started, let’s back up a step, and talk about the complementary platform pillars for building Copilots, from low code with Copilot Studio to coding environments like Visual Studio and Visual Studio Code.</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You can now use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a:t>
            </a:r>
            <a:r>
              <a:rPr lang="en-US" sz="1200">
                <a:solidFill>
                  <a:srgbClr val="374151"/>
                </a:solidFill>
                <a:effectLst/>
                <a:latin typeface="Söhne"/>
              </a:rPr>
              <a:t> to address these challenges and introduce the way to build copilots for M365.</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With the </a:t>
            </a:r>
            <a:r>
              <a:rPr lang="en-US" sz="12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200">
                <a:solidFill>
                  <a:srgbClr val="374151"/>
                </a:solidFill>
                <a:effectLst/>
                <a:latin typeface="Söhne"/>
              </a:rPr>
              <a:t>, your copilots can use language models to facilitate more natural conversational interactions with users, guiding that conversation into your apps skills.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This means you can focus on writing your business logic, and allow Teams to handle the complexities of conversational bot development,</a:t>
            </a:r>
            <a:r>
              <a:rPr lang="en-US" sz="1200">
                <a:solidFill>
                  <a:srgbClr val="374151"/>
                </a:solidFill>
                <a:effectLst/>
                <a:latin typeface="Calibri" panose="020F0502020204030204" pitchFamily="34" charset="0"/>
              </a:rPr>
              <a:t> so you</a:t>
            </a:r>
            <a:r>
              <a:rPr lang="en-US" sz="1200">
                <a:solidFill>
                  <a:srgbClr val="374151"/>
                </a:solidFill>
                <a:effectLst/>
                <a:latin typeface="Söhne"/>
              </a:rPr>
              <a:t>, as developers, can easily extract and utilize user intent within your apps.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Overall, this means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 helps</a:t>
            </a:r>
            <a:r>
              <a:rPr lang="en-US" sz="1200">
                <a:solidFill>
                  <a:srgbClr val="374151"/>
                </a:solidFill>
                <a:effectLst/>
                <a:latin typeface="Söhne"/>
              </a:rPr>
              <a:t> you to create more intelligent and personalized experiences for your users. </a:t>
            </a:r>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12</a:t>
            </a:fld>
            <a:endParaRPr lang="en-US"/>
          </a:p>
        </p:txBody>
      </p:sp>
    </p:spTree>
    <p:extLst>
      <p:ext uri="{BB962C8B-B14F-4D97-AF65-F5344CB8AC3E}">
        <p14:creationId xmlns:p14="http://schemas.microsoft.com/office/powerpoint/2010/main" val="2209945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800">
                <a:solidFill>
                  <a:srgbClr val="374151"/>
                </a:solidFill>
                <a:effectLst/>
                <a:latin typeface="Söhne"/>
              </a:rPr>
              <a:t>The </a:t>
            </a:r>
            <a:r>
              <a:rPr lang="en-US" sz="18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800">
                <a:solidFill>
                  <a:srgbClr val="374151"/>
                </a:solidFill>
                <a:effectLst/>
                <a:latin typeface="Söhne"/>
              </a:rPr>
              <a:t> is a M365 interface to Large Language Models. Using techniques like prompt engineering you can add copilot like conversational experiences and built-in safety features, like moderation, can help make your copilot respond in an appropriate manner.</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800">
                <a:solidFill>
                  <a:srgbClr val="374151"/>
                </a:solidFill>
                <a:effectLst/>
                <a:latin typeface="Söhne"/>
              </a:rPr>
              <a:t>The library includes a planning engine that lets the model identify user intent and then maps that intent to actions that you implement.</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374151"/>
                </a:solidFill>
                <a:effectLst/>
                <a:latin typeface="Söhne"/>
              </a:rPr>
              <a:t>There’s built-in support for both OpenAI and Azure OpenAI models, but you can easily add support for any model you choose…</a:t>
            </a:r>
          </a:p>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9/4/24 10:50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571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800">
                <a:solidFill>
                  <a:srgbClr val="374151"/>
                </a:solidFill>
                <a:effectLst/>
                <a:latin typeface="Söhne"/>
              </a:rPr>
              <a:t>There’s four steps to get started with the </a:t>
            </a:r>
            <a:r>
              <a:rPr lang="en-US" sz="18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800">
                <a:solidFill>
                  <a:srgbClr val="374151"/>
                </a:solidFill>
                <a:effectLst/>
                <a:latin typeface="Söhne"/>
              </a:rPr>
              <a:t>:</a:t>
            </a:r>
            <a:br>
              <a:rPr lang="en-US" sz="1800">
                <a:solidFill>
                  <a:srgbClr val="374151"/>
                </a:solidFill>
                <a:effectLst/>
                <a:latin typeface="Söhne"/>
              </a:rPr>
            </a:br>
            <a:endParaRPr lang="en-US" sz="18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800">
                <a:solidFill>
                  <a:srgbClr val="374151"/>
                </a:solidFill>
                <a:effectLst/>
                <a:latin typeface="Söhne"/>
              </a:rPr>
              <a:t>1. You’ll start by scaffolding out the necessary AI components for your copilot. This will include importing the library into your project and configuring a few component settings.</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2. Next, you’ll </a:t>
            </a:r>
            <a:r>
              <a:rPr lang="en-US" sz="1800">
                <a:solidFill>
                  <a:srgbClr val="374151"/>
                </a:solidFill>
                <a:effectLst/>
                <a:latin typeface="Söhne"/>
              </a:rPr>
              <a:t>create an Application object that represents your copilot within the M365 environment. This object will be used to handle incoming messages, process user input, and handle AI triggered actions.</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3. Then you’ll create a prompt for your copilot. Prompts define the AI’s personality, it’s behavior, and inform the AI of the actions your copilot can perform.</a:t>
            </a:r>
          </a:p>
          <a:p>
            <a:pPr rtl="0" fontAlgn="ctr">
              <a:spcBef>
                <a:spcPts val="0"/>
              </a:spcBef>
              <a:spcAft>
                <a:spcPts val="0"/>
              </a:spcAft>
              <a:buFont typeface="+mj-lt"/>
              <a:buNone/>
            </a:pPr>
            <a:endParaRPr lang="en-US" sz="1800">
              <a:solidFill>
                <a:srgbClr val="374151"/>
              </a:solidFill>
              <a:effectLst/>
              <a:latin typeface="Calibri" panose="020F0502020204030204" pitchFamily="34" charset="0"/>
            </a:endParaRPr>
          </a:p>
          <a:p>
            <a:pPr rtl="0" fontAlgn="ctr">
              <a:spcBef>
                <a:spcPts val="0"/>
              </a:spcBef>
              <a:spcAft>
                <a:spcPts val="0"/>
              </a:spcAft>
              <a:buFont typeface="+mj-lt"/>
              <a:buNone/>
            </a:pPr>
            <a:r>
              <a:rPr lang="en-US" sz="1800">
                <a:solidFill>
                  <a:srgbClr val="374151"/>
                </a:solidFill>
                <a:effectLst/>
                <a:latin typeface="Calibri" panose="020F0502020204030204" pitchFamily="34" charset="0"/>
              </a:rPr>
              <a:t>4. Finally, you’ll implement your copilots actions – this is your business logic. Actions are the primary way your code interfaces with the AI components and the model. Actions can call external API’s, process data, or just generate appropriate responses.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9/4/24 10:50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9184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it simpler to get started, you can use Teams Toolkit for Visual Studio. It’s a set of templates and tools to make building custom copilots and apps for Teams and across Microsoft 365 easier. It includes support for automating a lot of the setup, debugging, and provisioning to run your experiences in Teams. It includes project templates that use Teams AI Library to help you get started.</a:t>
            </a:r>
            <a:br>
              <a:rPr lang="en-US"/>
            </a:br>
            <a:br>
              <a:rPr lang="en-US"/>
            </a:br>
            <a:r>
              <a:rPr lang="en-US"/>
              <a:t>Now I will hand it over to </a:t>
            </a:r>
            <a:r>
              <a:rPr lang="en-US" err="1"/>
              <a:t>Ayca</a:t>
            </a:r>
            <a:r>
              <a:rPr lang="en-US"/>
              <a:t> so she can show you exactly what </a:t>
            </a:r>
            <a:r>
              <a:rPr lang="en-US" err="1"/>
              <a:t>Im</a:t>
            </a:r>
            <a:r>
              <a:rPr lang="en-US"/>
              <a:t> talking about in Visual Studio.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3129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74151"/>
                </a:solidFill>
                <a:effectLst/>
                <a:latin typeface="Söhne"/>
              </a:rPr>
              <a:t>We’re launching a ton of new UX improvements for custom copilots in Teams. We’re calling this the “Powered by AI” kit, and all of it is available now in preview. This set of UX features makes your custom copilot look and feel like a Microsoft Copilot. </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17</a:t>
            </a:fld>
            <a:endParaRPr lang="en-US"/>
          </a:p>
        </p:txBody>
      </p:sp>
    </p:spTree>
    <p:extLst>
      <p:ext uri="{BB962C8B-B14F-4D97-AF65-F5344CB8AC3E}">
        <p14:creationId xmlns:p14="http://schemas.microsoft.com/office/powerpoint/2010/main" val="1729108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broke apart each component of the copilot tech stack, from foundational models, to the Teams AI Library, to the huge array of new UX features on Teams. All of that together is a best-in-class solution for building and deploying your own custom copilot in Microsoft 365. </a:t>
            </a:r>
          </a:p>
        </p:txBody>
      </p:sp>
      <p:sp>
        <p:nvSpPr>
          <p:cNvPr id="4" name="Slide Number Placeholder 3"/>
          <p:cNvSpPr>
            <a:spLocks noGrp="1"/>
          </p:cNvSpPr>
          <p:nvPr>
            <p:ph type="sldNum" sz="quarter" idx="5"/>
          </p:nvPr>
        </p:nvSpPr>
        <p:spPr/>
        <p:txBody>
          <a:bodyPr/>
          <a:lstStyle/>
          <a:p>
            <a:fld id="{377A4A14-BED5-4093-A366-2B32FC7F81B6}" type="slidenum">
              <a:rPr lang="en-US" smtClean="0"/>
              <a:t>18</a:t>
            </a:fld>
            <a:endParaRPr lang="en-US"/>
          </a:p>
        </p:txBody>
      </p:sp>
    </p:spTree>
    <p:extLst>
      <p:ext uri="{BB962C8B-B14F-4D97-AF65-F5344CB8AC3E}">
        <p14:creationId xmlns:p14="http://schemas.microsoft.com/office/powerpoint/2010/main" val="2913852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want to get started, Try Teams Toolkit and the AI Library today. </a:t>
            </a:r>
          </a:p>
        </p:txBody>
      </p:sp>
      <p:sp>
        <p:nvSpPr>
          <p:cNvPr id="4" name="Slide Number Placeholder 3"/>
          <p:cNvSpPr>
            <a:spLocks noGrp="1"/>
          </p:cNvSpPr>
          <p:nvPr>
            <p:ph type="sldNum" sz="quarter" idx="5"/>
          </p:nvPr>
        </p:nvSpPr>
        <p:spPr/>
        <p:txBody>
          <a:bodyPr/>
          <a:lstStyle/>
          <a:p>
            <a:fld id="{377A4A14-BED5-4093-A366-2B32FC7F81B6}" type="slidenum">
              <a:rPr lang="en-US" smtClean="0"/>
              <a:t>19</a:t>
            </a:fld>
            <a:endParaRPr lang="en-US"/>
          </a:p>
        </p:txBody>
      </p:sp>
    </p:spTree>
    <p:extLst>
      <p:ext uri="{BB962C8B-B14F-4D97-AF65-F5344CB8AC3E}">
        <p14:creationId xmlns:p14="http://schemas.microsoft.com/office/powerpoint/2010/main" val="1448539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for more, I’ll pause here to let you take a picture and visit these resources. In particular, we have three hands on labs where you can do your best John Miller impression and build your own copilot from scratch. </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20</a:t>
            </a:fld>
            <a:endParaRPr lang="en-US"/>
          </a:p>
        </p:txBody>
      </p:sp>
    </p:spTree>
    <p:extLst>
      <p:ext uri="{BB962C8B-B14F-4D97-AF65-F5344CB8AC3E}">
        <p14:creationId xmlns:p14="http://schemas.microsoft.com/office/powerpoint/2010/main" val="750548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667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Connectors and Plugins fit this category well. But of course, you also have the option of building your own copilot, which is the right side of this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6106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think of this as “bringing AI to your app”. This right hand side is what we’re going to focus on today, with Teams Toolkit for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4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start by breaking down what a custom copilot is. </a:t>
            </a:r>
          </a:p>
        </p:txBody>
      </p:sp>
      <p:sp>
        <p:nvSpPr>
          <p:cNvPr id="4" name="Slide Number Placeholder 3"/>
          <p:cNvSpPr>
            <a:spLocks noGrp="1"/>
          </p:cNvSpPr>
          <p:nvPr>
            <p:ph type="sldNum" sz="quarter" idx="5"/>
          </p:nvPr>
        </p:nvSpPr>
        <p:spPr/>
        <p:txBody>
          <a:bodyPr/>
          <a:lstStyle/>
          <a:p>
            <a:fld id="{377A4A14-BED5-4093-A366-2B32FC7F81B6}" type="slidenum">
              <a:rPr lang="en-US" smtClean="0"/>
              <a:t>6</a:t>
            </a:fld>
            <a:endParaRPr lang="en-US"/>
          </a:p>
        </p:txBody>
      </p:sp>
    </p:spTree>
    <p:extLst>
      <p:ext uri="{BB962C8B-B14F-4D97-AF65-F5344CB8AC3E}">
        <p14:creationId xmlns:p14="http://schemas.microsoft.com/office/powerpoint/2010/main" val="2998402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its base, a copilot uses an orchestrator that sits on top of a foundational model. This is the AI brain of your copilot. Coming up, we’re going to show you a few tools for developing on these models and adding your data to suit your needs, like Azure OpenAI Studio. But its important to note that you can use any large language model in your custom copilot. </a:t>
            </a:r>
          </a:p>
        </p:txBody>
      </p:sp>
      <p:sp>
        <p:nvSpPr>
          <p:cNvPr id="4" name="Slide Number Placeholder 3"/>
          <p:cNvSpPr>
            <a:spLocks noGrp="1"/>
          </p:cNvSpPr>
          <p:nvPr>
            <p:ph type="sldNum" sz="quarter" idx="5"/>
          </p:nvPr>
        </p:nvSpPr>
        <p:spPr/>
        <p:txBody>
          <a:bodyPr/>
          <a:lstStyle/>
          <a:p>
            <a:fld id="{377A4A14-BED5-4093-A366-2B32FC7F81B6}" type="slidenum">
              <a:rPr lang="en-US" smtClean="0"/>
              <a:t>7</a:t>
            </a:fld>
            <a:endParaRPr lang="en-US"/>
          </a:p>
        </p:txBody>
      </p:sp>
    </p:spTree>
    <p:extLst>
      <p:ext uri="{BB962C8B-B14F-4D97-AF65-F5344CB8AC3E}">
        <p14:creationId xmlns:p14="http://schemas.microsoft.com/office/powerpoint/2010/main" val="366378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But models and data alone are just one level of the stack. To start to build a </a:t>
            </a:r>
            <a:r>
              <a:rPr lang="en-US" i="1"/>
              <a:t>conversational</a:t>
            </a:r>
            <a:r>
              <a:rPr lang="en-US"/>
              <a:t> interface, you’ll need to add prompt instructions, actions with your business logic, event handlers, triggers and intent detection. Late last year, we launched a new set of tools that modernized Teams bots. We called this the Teams AI library. It was built on Microsoft’s bot framework, and </a:t>
            </a:r>
            <a:r>
              <a:rPr lang="en-US" i="1"/>
              <a:t>this</a:t>
            </a:r>
            <a:r>
              <a:rPr lang="en-US"/>
              <a:t> was the foundational groundwork for a custom copilot.  </a:t>
            </a:r>
          </a:p>
        </p:txBody>
      </p:sp>
      <p:sp>
        <p:nvSpPr>
          <p:cNvPr id="4" name="Slide Number Placeholder 3"/>
          <p:cNvSpPr>
            <a:spLocks noGrp="1"/>
          </p:cNvSpPr>
          <p:nvPr>
            <p:ph type="sldNum" sz="quarter" idx="5"/>
          </p:nvPr>
        </p:nvSpPr>
        <p:spPr/>
        <p:txBody>
          <a:bodyPr/>
          <a:lstStyle/>
          <a:p>
            <a:fld id="{377A4A14-BED5-4093-A366-2B32FC7F81B6}" type="slidenum">
              <a:rPr lang="en-US" smtClean="0"/>
              <a:t>8</a:t>
            </a:fld>
            <a:endParaRPr lang="en-US"/>
          </a:p>
        </p:txBody>
      </p:sp>
    </p:spTree>
    <p:extLst>
      <p:ext uri="{BB962C8B-B14F-4D97-AF65-F5344CB8AC3E}">
        <p14:creationId xmlns:p14="http://schemas.microsoft.com/office/powerpoint/2010/main" val="2678762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AI Library is generally available in .NET, JavaScript, and, now, Python. </a:t>
            </a:r>
          </a:p>
        </p:txBody>
      </p:sp>
      <p:sp>
        <p:nvSpPr>
          <p:cNvPr id="4" name="Slide Number Placeholder 3"/>
          <p:cNvSpPr>
            <a:spLocks noGrp="1"/>
          </p:cNvSpPr>
          <p:nvPr>
            <p:ph type="sldNum" sz="quarter" idx="5"/>
          </p:nvPr>
        </p:nvSpPr>
        <p:spPr/>
        <p:txBody>
          <a:bodyPr/>
          <a:lstStyle/>
          <a:p>
            <a:fld id="{377A4A14-BED5-4093-A366-2B32FC7F81B6}" type="slidenum">
              <a:rPr lang="en-US" smtClean="0"/>
              <a:t>9</a:t>
            </a:fld>
            <a:endParaRPr lang="en-US"/>
          </a:p>
        </p:txBody>
      </p:sp>
    </p:spTree>
    <p:extLst>
      <p:ext uri="{BB962C8B-B14F-4D97-AF65-F5344CB8AC3E}">
        <p14:creationId xmlns:p14="http://schemas.microsoft.com/office/powerpoint/2010/main" val="3154234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your models, data, and conversational interface all have to run in Microsoft 365. And we’ve totally modernized our chatbots to look and feel just like modern copilots in Teams. This means new features like streaming, citations, feedback loops, AI labels, and more. </a:t>
            </a:r>
            <a:r>
              <a:rPr lang="en-US" err="1"/>
              <a:t>Ayca</a:t>
            </a:r>
            <a:r>
              <a:rPr lang="en-US"/>
              <a:t> will demo some of that in a minute. </a:t>
            </a:r>
          </a:p>
        </p:txBody>
      </p:sp>
      <p:sp>
        <p:nvSpPr>
          <p:cNvPr id="4" name="Slide Number Placeholder 3"/>
          <p:cNvSpPr>
            <a:spLocks noGrp="1"/>
          </p:cNvSpPr>
          <p:nvPr>
            <p:ph type="sldNum" sz="quarter" idx="5"/>
          </p:nvPr>
        </p:nvSpPr>
        <p:spPr/>
        <p:txBody>
          <a:bodyPr/>
          <a:lstStyle/>
          <a:p>
            <a:fld id="{377A4A14-BED5-4093-A366-2B32FC7F81B6}" type="slidenum">
              <a:rPr lang="en-US" smtClean="0"/>
              <a:t>10</a:t>
            </a:fld>
            <a:endParaRPr lang="en-US"/>
          </a:p>
        </p:txBody>
      </p:sp>
    </p:spTree>
    <p:extLst>
      <p:ext uri="{BB962C8B-B14F-4D97-AF65-F5344CB8AC3E}">
        <p14:creationId xmlns:p14="http://schemas.microsoft.com/office/powerpoint/2010/main" val="2944497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In Teams, we've had chatbot support right from the start, but building bots that felt natural to interact was always a challenge.</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Most bots relied on a limited list of declared commands, which felt primitive and restrictive, and users had to understand these to interact with your app’s skills. - NLP was incredibly complex and expensive. </a:t>
            </a:r>
            <a:endParaRPr lang="en-US" sz="1200">
              <a:solidFill>
                <a:srgbClr val="374151"/>
              </a:solidFill>
              <a:effectLst/>
              <a:latin typeface="Calibri" panose="020F0502020204030204"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11</a:t>
            </a:fld>
            <a:endParaRPr lang="en-US"/>
          </a:p>
        </p:txBody>
      </p:sp>
    </p:spTree>
    <p:extLst>
      <p:ext uri="{BB962C8B-B14F-4D97-AF65-F5344CB8AC3E}">
        <p14:creationId xmlns:p14="http://schemas.microsoft.com/office/powerpoint/2010/main" val="28683969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 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90115983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age 1">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1" name="Title Placeholder 1">
            <a:extLst>
              <a:ext uri="{FF2B5EF4-FFF2-40B4-BE49-F238E27FC236}">
                <a16:creationId xmlns:a16="http://schemas.microsoft.com/office/drawing/2014/main" id="{A1A9C5EE-AD9B-C973-7EC3-E784E884F544}"/>
              </a:ext>
            </a:extLst>
          </p:cNvPr>
          <p:cNvSpPr>
            <a:spLocks noGrp="1"/>
          </p:cNvSpPr>
          <p:nvPr>
            <p:ph type="title" hasCustomPrompt="1"/>
          </p:nvPr>
        </p:nvSpPr>
        <p:spPr>
          <a:xfrm>
            <a:off x="582171" y="2189877"/>
            <a:ext cx="6367270" cy="1923604"/>
          </a:xfrm>
          <a:prstGeom prst="rect">
            <a:avLst/>
          </a:prstGeom>
        </p:spPr>
        <p:txBody>
          <a:bodyPr vert="horz" wrap="square" lIns="0" tIns="0" rIns="0" bIns="0" rtlCol="0" anchor="t">
            <a:spAutoFit/>
          </a:bodyPr>
          <a:lstStyle>
            <a:lvl1pPr algn="l" defTabSz="932742" rtl="0" eaLnBrk="1" latinLnBrk="0" hangingPunct="1">
              <a:lnSpc>
                <a:spcPts val="7500"/>
              </a:lnSpc>
              <a:spcBef>
                <a:spcPct val="0"/>
              </a:spcBef>
              <a:buNone/>
              <a:defRPr lang="en-US" sz="6000" b="1" kern="1200" cap="none" spc="-300" baseline="0" dirty="0">
                <a:ln w="3175">
                  <a:noFill/>
                </a:ln>
                <a:solidFill>
                  <a:schemeClr val="tx2"/>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 </a:t>
            </a:r>
            <a:r>
              <a:rPr lang="en-US" err="1"/>
              <a:t>amet</a:t>
            </a:r>
            <a:endParaRPr lang="en-US"/>
          </a:p>
        </p:txBody>
      </p:sp>
      <p:sp>
        <p:nvSpPr>
          <p:cNvPr id="22" name="Text Placeholder 2">
            <a:extLst>
              <a:ext uri="{FF2B5EF4-FFF2-40B4-BE49-F238E27FC236}">
                <a16:creationId xmlns:a16="http://schemas.microsoft.com/office/drawing/2014/main" id="{962FB5EE-A7CB-45F1-0F33-06C38CDC6B1D}"/>
              </a:ext>
            </a:extLst>
          </p:cNvPr>
          <p:cNvSpPr>
            <a:spLocks noGrp="1"/>
          </p:cNvSpPr>
          <p:nvPr>
            <p:ph type="body" sz="quarter" idx="10" hasCustomPrompt="1"/>
          </p:nvPr>
        </p:nvSpPr>
        <p:spPr>
          <a:xfrm>
            <a:off x="582171" y="4345640"/>
            <a:ext cx="5430837" cy="276999"/>
          </a:xfrm>
        </p:spPr>
        <p:txBody>
          <a:bodyPr/>
          <a:lstStyle>
            <a:lvl1pPr>
              <a:defRPr b="1">
                <a:solidFill>
                  <a:schemeClr val="tx2"/>
                </a:solidFill>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364210737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1"/>
        </a:solidFill>
        <a:effectLst/>
      </p:bgPr>
    </p:bg>
    <p:spTree>
      <p:nvGrpSpPr>
        <p:cNvPr id="1" name=""/>
        <p:cNvGrpSpPr/>
        <p:nvPr/>
      </p:nvGrpSpPr>
      <p:grpSpPr>
        <a:xfrm>
          <a:off x="0" y="0"/>
          <a:ext cx="0" cy="0"/>
          <a:chOff x="0" y="0"/>
          <a:chExt cx="0" cy="0"/>
        </a:xfrm>
      </p:grpSpPr>
      <p:pic>
        <p:nvPicPr>
          <p:cNvPr id="7" name="Picture 6" descr="A black and purple background&#10;&#10;Description automatically generated">
            <a:extLst>
              <a:ext uri="{FF2B5EF4-FFF2-40B4-BE49-F238E27FC236}">
                <a16:creationId xmlns:a16="http://schemas.microsoft.com/office/drawing/2014/main" id="{4A32E974-DC8B-EA22-6FD6-BB7F042E2B78}"/>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rot="10800000">
            <a:off x="-1" y="2031610"/>
            <a:ext cx="12191999" cy="4826390"/>
          </a:xfrm>
          <a:prstGeom prst="rect">
            <a:avLst/>
          </a:prstGeom>
        </p:spPr>
      </p:pic>
      <p:sp>
        <p:nvSpPr>
          <p:cNvPr id="2" name="Title 1">
            <a:extLst>
              <a:ext uri="{FF2B5EF4-FFF2-40B4-BE49-F238E27FC236}">
                <a16:creationId xmlns:a16="http://schemas.microsoft.com/office/drawing/2014/main" id="{7DF2D5AF-D3EE-9FE9-17CA-38F79C09910E}"/>
              </a:ext>
            </a:extLst>
          </p:cNvPr>
          <p:cNvSpPr>
            <a:spLocks noGrp="1"/>
          </p:cNvSpPr>
          <p:nvPr>
            <p:ph type="title" hasCustomPrompt="1"/>
          </p:nvPr>
        </p:nvSpPr>
        <p:spPr>
          <a:xfrm>
            <a:off x="570960" y="1724627"/>
            <a:ext cx="11050081" cy="615553"/>
          </a:xfrm>
        </p:spPr>
        <p:txBody>
          <a:bodyPr/>
          <a:lstStyle>
            <a:lvl1pPr algn="ctr">
              <a:defRPr>
                <a:solidFill>
                  <a:schemeClr val="tx1"/>
                </a:solidFill>
              </a:defRPr>
            </a:lvl1pPr>
          </a:lstStyle>
          <a:p>
            <a:r>
              <a:rPr lang="en-US"/>
              <a:t>Lorem ipsum dolor sit</a:t>
            </a:r>
          </a:p>
        </p:txBody>
      </p:sp>
      <p:sp>
        <p:nvSpPr>
          <p:cNvPr id="22" name="Text Placeholder 3">
            <a:extLst>
              <a:ext uri="{FF2B5EF4-FFF2-40B4-BE49-F238E27FC236}">
                <a16:creationId xmlns:a16="http://schemas.microsoft.com/office/drawing/2014/main" id="{3E151E17-299D-0A92-45C9-BED3664323CB}"/>
              </a:ext>
            </a:extLst>
          </p:cNvPr>
          <p:cNvSpPr>
            <a:spLocks noGrp="1"/>
          </p:cNvSpPr>
          <p:nvPr>
            <p:ph type="body" sz="quarter" idx="16" hasCustomPrompt="1"/>
          </p:nvPr>
        </p:nvSpPr>
        <p:spPr>
          <a:xfrm>
            <a:off x="168875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amet elit</a:t>
            </a:r>
          </a:p>
        </p:txBody>
      </p:sp>
      <p:sp>
        <p:nvSpPr>
          <p:cNvPr id="23" name="Text Placeholder 3">
            <a:extLst>
              <a:ext uri="{FF2B5EF4-FFF2-40B4-BE49-F238E27FC236}">
                <a16:creationId xmlns:a16="http://schemas.microsoft.com/office/drawing/2014/main" id="{79E46301-3A68-CC3E-45CC-818C41F5832B}"/>
              </a:ext>
            </a:extLst>
          </p:cNvPr>
          <p:cNvSpPr>
            <a:spLocks noGrp="1"/>
          </p:cNvSpPr>
          <p:nvPr>
            <p:ph type="body" sz="quarter" idx="17" hasCustomPrompt="1"/>
          </p:nvPr>
        </p:nvSpPr>
        <p:spPr>
          <a:xfrm>
            <a:off x="4939284"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24" name="Text Placeholder 3">
            <a:extLst>
              <a:ext uri="{FF2B5EF4-FFF2-40B4-BE49-F238E27FC236}">
                <a16:creationId xmlns:a16="http://schemas.microsoft.com/office/drawing/2014/main" id="{24213C95-8A35-2CB3-F9F8-DBC451E9878A}"/>
              </a:ext>
            </a:extLst>
          </p:cNvPr>
          <p:cNvSpPr>
            <a:spLocks noGrp="1"/>
          </p:cNvSpPr>
          <p:nvPr>
            <p:ph type="body" sz="quarter" idx="18" hasCustomPrompt="1"/>
          </p:nvPr>
        </p:nvSpPr>
        <p:spPr>
          <a:xfrm>
            <a:off x="8189820" y="4106047"/>
            <a:ext cx="2313432" cy="553998"/>
          </a:xfrm>
        </p:spPr>
        <p:txBody>
          <a:bodyPr/>
          <a:lstStyle>
            <a:lvl1pPr marL="0" indent="0" algn="ctr">
              <a:spcBef>
                <a:spcPts val="0"/>
              </a:spcBef>
              <a:buNone/>
              <a:defRPr sz="1800" b="1">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r>
              <a:rPr lang="en-US"/>
              <a:t> </a:t>
            </a:r>
            <a:r>
              <a:rPr lang="en-US" err="1"/>
              <a:t>elit</a:t>
            </a:r>
            <a:endParaRPr lang="en-US"/>
          </a:p>
        </p:txBody>
      </p:sp>
      <p:sp>
        <p:nvSpPr>
          <p:cNvPr id="3" name="Text Placeholder 3">
            <a:extLst>
              <a:ext uri="{FF2B5EF4-FFF2-40B4-BE49-F238E27FC236}">
                <a16:creationId xmlns:a16="http://schemas.microsoft.com/office/drawing/2014/main" id="{D8BB362A-BDC6-A7E5-2494-31EC9725D6C2}"/>
              </a:ext>
            </a:extLst>
          </p:cNvPr>
          <p:cNvSpPr>
            <a:spLocks noGrp="1"/>
          </p:cNvSpPr>
          <p:nvPr>
            <p:ph type="body" sz="quarter" idx="20" hasCustomPrompt="1"/>
          </p:nvPr>
        </p:nvSpPr>
        <p:spPr>
          <a:xfrm>
            <a:off x="5236948"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02</a:t>
            </a:r>
          </a:p>
        </p:txBody>
      </p:sp>
      <p:sp>
        <p:nvSpPr>
          <p:cNvPr id="5" name="Text Placeholder 3">
            <a:extLst>
              <a:ext uri="{FF2B5EF4-FFF2-40B4-BE49-F238E27FC236}">
                <a16:creationId xmlns:a16="http://schemas.microsoft.com/office/drawing/2014/main" id="{35564948-DBA9-4296-2B21-C0328D679F7D}"/>
              </a:ext>
            </a:extLst>
          </p:cNvPr>
          <p:cNvSpPr>
            <a:spLocks noGrp="1"/>
          </p:cNvSpPr>
          <p:nvPr>
            <p:ph type="body" sz="quarter" idx="21" hasCustomPrompt="1"/>
          </p:nvPr>
        </p:nvSpPr>
        <p:spPr>
          <a:xfrm>
            <a:off x="198641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01</a:t>
            </a:r>
          </a:p>
        </p:txBody>
      </p:sp>
      <p:sp>
        <p:nvSpPr>
          <p:cNvPr id="6" name="Text Placeholder 3">
            <a:extLst>
              <a:ext uri="{FF2B5EF4-FFF2-40B4-BE49-F238E27FC236}">
                <a16:creationId xmlns:a16="http://schemas.microsoft.com/office/drawing/2014/main" id="{9079751F-C88A-CB88-925B-DC19ABF4BC30}"/>
              </a:ext>
            </a:extLst>
          </p:cNvPr>
          <p:cNvSpPr>
            <a:spLocks noGrp="1"/>
          </p:cNvSpPr>
          <p:nvPr>
            <p:ph type="body" sz="quarter" idx="22" hasCustomPrompt="1"/>
          </p:nvPr>
        </p:nvSpPr>
        <p:spPr>
          <a:xfrm>
            <a:off x="8487484" y="3132820"/>
            <a:ext cx="1718105" cy="738664"/>
          </a:xfrm>
        </p:spPr>
        <p:txBody>
          <a:bodyPr/>
          <a:lstStyle>
            <a:lvl1pPr marL="0" indent="0" algn="ctr">
              <a:spcBef>
                <a:spcPts val="0"/>
              </a:spcBef>
              <a:buNone/>
              <a:defRPr sz="4800" b="1">
                <a:gradFill>
                  <a:gsLst>
                    <a:gs pos="16000">
                      <a:schemeClr val="accent1"/>
                    </a:gs>
                    <a:gs pos="100000">
                      <a:schemeClr val="accent2"/>
                    </a:gs>
                  </a:gsLst>
                  <a:lin ang="2700000" scaled="1"/>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03</a:t>
            </a:r>
          </a:p>
        </p:txBody>
      </p:sp>
    </p:spTree>
    <p:extLst>
      <p:ext uri="{BB962C8B-B14F-4D97-AF65-F5344CB8AC3E}">
        <p14:creationId xmlns:p14="http://schemas.microsoft.com/office/powerpoint/2010/main" val="384673486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1556487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text/chart ">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29AF48-CA3C-F1DD-23AC-7CADEED51B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708C264F-6109-408C-6F9F-6C7DFC8E4ED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7" name="Chart Placeholder 6">
            <a:extLst>
              <a:ext uri="{FF2B5EF4-FFF2-40B4-BE49-F238E27FC236}">
                <a16:creationId xmlns:a16="http://schemas.microsoft.com/office/drawing/2014/main" id="{8DE6E0F4-EB1B-1087-9A06-05AA9348E9D7}"/>
              </a:ext>
            </a:extLst>
          </p:cNvPr>
          <p:cNvSpPr>
            <a:spLocks noGrp="1"/>
          </p:cNvSpPr>
          <p:nvPr>
            <p:ph type="chart" sz="quarter" idx="12"/>
          </p:nvPr>
        </p:nvSpPr>
        <p:spPr>
          <a:xfrm>
            <a:off x="5238627" y="2597286"/>
            <a:ext cx="6380674" cy="1569765"/>
          </a:xfrm>
        </p:spPr>
        <p:txBody>
          <a:bodyPr/>
          <a:lstStyle>
            <a:lvl1pPr marL="0" indent="0" algn="ctr">
              <a:buFontTx/>
              <a:buNone/>
              <a:defRPr>
                <a:solidFill>
                  <a:schemeClr val="tx1"/>
                </a:solidFill>
              </a:defRPr>
            </a:lvl1pPr>
          </a:lstStyle>
          <a:p>
            <a:endParaRPr lang="en-US"/>
          </a:p>
        </p:txBody>
      </p:sp>
      <p:sp>
        <p:nvSpPr>
          <p:cNvPr id="10" name="Title 2">
            <a:extLst>
              <a:ext uri="{FF2B5EF4-FFF2-40B4-BE49-F238E27FC236}">
                <a16:creationId xmlns:a16="http://schemas.microsoft.com/office/drawing/2014/main" id="{7651C1F6-DEB0-AFDF-C4BB-AA31BE8D3DF3}"/>
              </a:ext>
            </a:extLst>
          </p:cNvPr>
          <p:cNvSpPr>
            <a:spLocks noGrp="1"/>
          </p:cNvSpPr>
          <p:nvPr>
            <p:ph type="title" hasCustomPrompt="1"/>
          </p:nvPr>
        </p:nvSpPr>
        <p:spPr>
          <a:xfrm>
            <a:off x="571010" y="2365565"/>
            <a:ext cx="4158362" cy="1239996"/>
          </a:xfrm>
        </p:spPr>
        <p:txBody>
          <a:bodyPr anchor="b"/>
          <a:lstStyle>
            <a:lvl1pPr>
              <a:defRPr>
                <a:solidFill>
                  <a:schemeClr val="tx1"/>
                </a:solidFill>
              </a:defRPr>
            </a:lvl1pPr>
          </a:lstStyle>
          <a:p>
            <a:r>
              <a:rPr lang="en-US"/>
              <a:t>Lorem ipsum dolor sit amet </a:t>
            </a:r>
          </a:p>
        </p:txBody>
      </p:sp>
      <p:sp>
        <p:nvSpPr>
          <p:cNvPr id="11" name="Text Placeholder 3">
            <a:extLst>
              <a:ext uri="{FF2B5EF4-FFF2-40B4-BE49-F238E27FC236}">
                <a16:creationId xmlns:a16="http://schemas.microsoft.com/office/drawing/2014/main" id="{0C42DB2F-8FFD-F6F8-DED6-9DBA7862C555}"/>
              </a:ext>
            </a:extLst>
          </p:cNvPr>
          <p:cNvSpPr>
            <a:spLocks noGrp="1"/>
          </p:cNvSpPr>
          <p:nvPr>
            <p:ph type="body" sz="quarter" idx="10" hasCustomPrompt="1"/>
          </p:nvPr>
        </p:nvSpPr>
        <p:spPr>
          <a:xfrm>
            <a:off x="572699" y="3838520"/>
            <a:ext cx="3946208" cy="553998"/>
          </a:xfrm>
        </p:spPr>
        <p:txBody>
          <a:bodyPr/>
          <a:lstStyle>
            <a:lvl1pPr marL="0" indent="0">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a:t>
            </a:r>
          </a:p>
        </p:txBody>
      </p:sp>
    </p:spTree>
    <p:extLst>
      <p:ext uri="{BB962C8B-B14F-4D97-AF65-F5344CB8AC3E}">
        <p14:creationId xmlns:p14="http://schemas.microsoft.com/office/powerpoint/2010/main" val="2045339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2614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296" y="2125629"/>
            <a:ext cx="5443720" cy="1231106"/>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75296" y="3597951"/>
            <a:ext cx="5443722" cy="1163395"/>
          </a:xfrm>
          <a:prstGeom prst="rect">
            <a:avLst/>
          </a:prstGeom>
        </p:spPr>
        <p:txBody>
          <a:bodyPr vert="horz" wrap="square" lIns="0" tIns="0" rIns="0" bIns="0" rtlCol="0" anchor="t">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A974DFFC-E26C-FF7F-92C1-388763AECEB7}"/>
              </a:ext>
            </a:extLst>
          </p:cNvPr>
          <p:cNvPicPr>
            <a:picLocks noChangeAspect="1" noChangeArrowheads="1"/>
          </p:cNvPicPr>
          <p:nvPr userDrawn="1"/>
        </p:nvPicPr>
        <p:blipFill>
          <a:blip r:embed="rId8" cstate="screen">
            <a:alphaModFix amt="0"/>
            <a:extLst>
              <a:ext uri="{28A0092B-C50C-407E-A947-70E740481C1C}">
                <a14:useLocalDpi xmlns:a14="http://schemas.microsoft.com/office/drawing/2010/main"/>
              </a:ext>
            </a:extLst>
          </a:blip>
          <a:srcRect/>
          <a:stretch>
            <a:fillRect/>
          </a:stretch>
        </p:blipFill>
        <p:spPr bwMode="auto">
          <a:xfrm>
            <a:off x="561337" y="512466"/>
            <a:ext cx="11069326" cy="58330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762" r:id="rId1"/>
    <p:sldLayoutId id="2147485763" r:id="rId2"/>
    <p:sldLayoutId id="2147485594" r:id="rId3"/>
    <p:sldLayoutId id="2147485683" r:id="rId4"/>
    <p:sldLayoutId id="2147485756" r:id="rId5"/>
    <p:sldLayoutId id="2147485769" r:id="rId6"/>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0" baseline="0" dirty="0" smtClean="0">
          <a:ln w="3175">
            <a:noFill/>
          </a:ln>
          <a:solidFill>
            <a:schemeClr val="tx1"/>
          </a:soli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p:titleStyle>
    <p:body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ka.ms/teams-ai-repo"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hyperlink" Target="https://aka.ms/teams-card-starters" TargetMode="External"/><Relationship Id="rId4" Type="http://schemas.openxmlformats.org/officeDocument/2006/relationships/hyperlink" Target="https://aka.ms/powered-by-a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25A65-1078-249B-17BA-76D61F4DE0A6}"/>
              </a:ext>
            </a:extLst>
          </p:cNvPr>
          <p:cNvSpPr>
            <a:spLocks noGrp="1"/>
          </p:cNvSpPr>
          <p:nvPr>
            <p:ph type="title"/>
          </p:nvPr>
        </p:nvSpPr>
        <p:spPr>
          <a:xfrm>
            <a:off x="582171" y="540075"/>
            <a:ext cx="6367270" cy="3805401"/>
          </a:xfrm>
        </p:spPr>
        <p:txBody>
          <a:bodyPr/>
          <a:lstStyle/>
          <a:p>
            <a:r>
              <a:rPr lang="en-US">
                <a:latin typeface="Open Sans ExtraBold"/>
                <a:ea typeface="Open Sans ExtraBold"/>
                <a:cs typeface="Open Sans ExtraBold"/>
              </a:rPr>
              <a:t>Build your own copilot with Teams AI Library and .NET</a:t>
            </a:r>
            <a:endParaRPr lang="en-US">
              <a:solidFill>
                <a:schemeClr val="tx2"/>
              </a:solidFill>
            </a:endParaRPr>
          </a:p>
        </p:txBody>
      </p:sp>
      <p:sp>
        <p:nvSpPr>
          <p:cNvPr id="3" name="Text Placeholder 2">
            <a:extLst>
              <a:ext uri="{FF2B5EF4-FFF2-40B4-BE49-F238E27FC236}">
                <a16:creationId xmlns:a16="http://schemas.microsoft.com/office/drawing/2014/main" id="{535D60E2-B747-8860-2811-AB5C38F7F463}"/>
              </a:ext>
            </a:extLst>
          </p:cNvPr>
          <p:cNvSpPr>
            <a:spLocks noGrp="1"/>
          </p:cNvSpPr>
          <p:nvPr>
            <p:ph type="body" sz="quarter" idx="10"/>
          </p:nvPr>
        </p:nvSpPr>
        <p:spPr>
          <a:xfrm>
            <a:off x="582171" y="4694291"/>
            <a:ext cx="5430837" cy="609398"/>
          </a:xfrm>
        </p:spPr>
        <p:txBody>
          <a:bodyPr/>
          <a:lstStyle/>
          <a:p>
            <a:r>
              <a:rPr lang="en-US">
                <a:latin typeface="Open Sans ExtraBold"/>
                <a:ea typeface="Open Sans ExtraBold"/>
                <a:cs typeface="Open Sans ExtraBold"/>
              </a:rPr>
              <a:t>Ayça Baş</a:t>
            </a:r>
          </a:p>
          <a:p>
            <a:r>
              <a:rPr lang="en-US">
                <a:latin typeface="Open Sans ExtraBold"/>
                <a:ea typeface="Open Sans ExtraBold"/>
                <a:cs typeface="Open Sans ExtraBold"/>
              </a:rPr>
              <a:t>John Miller</a:t>
            </a:r>
            <a:endParaRPr lang="en-US"/>
          </a:p>
        </p:txBody>
      </p:sp>
    </p:spTree>
    <p:extLst>
      <p:ext uri="{BB962C8B-B14F-4D97-AF65-F5344CB8AC3E}">
        <p14:creationId xmlns:p14="http://schemas.microsoft.com/office/powerpoint/2010/main" val="198179931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515682" y="1696469"/>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661C5">
                        <a:lumMod val="89000"/>
                        <a:lumOff val="11000"/>
                      </a:srgbClr>
                    </a:gs>
                    <a:gs pos="100000">
                      <a:srgbClr val="5B5FC7"/>
                    </a:gs>
                  </a:gsLst>
                  <a:path path="circle">
                    <a:fillToRect l="100000" t="100000"/>
                  </a:path>
                  <a:tileRect r="-100000" b="-100000"/>
                </a:gradFill>
                <a:latin typeface="Segoe UI Semibold"/>
                <a:cs typeface="Segoe UI"/>
              </a:rPr>
              <a:t>UX:</a:t>
            </a:r>
          </a:p>
          <a:p>
            <a:pPr defTabSz="932472" fontAlgn="base">
              <a:spcBef>
                <a:spcPts val="600"/>
              </a:spcBef>
              <a:spcAft>
                <a:spcPct val="0"/>
              </a:spcAft>
            </a:pPr>
            <a:r>
              <a:rPr lang="en-US" sz="1600">
                <a:solidFill>
                  <a:srgbClr val="170C3F"/>
                </a:solidFill>
                <a:latin typeface="Segoe UI"/>
                <a:cs typeface="Segoe UI"/>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281793" y="2216758"/>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37630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Before</a:t>
            </a:r>
          </a:p>
        </p:txBody>
      </p:sp>
      <p:sp>
        <p:nvSpPr>
          <p:cNvPr id="3" name="TextBox 2">
            <a:extLst>
              <a:ext uri="{FF2B5EF4-FFF2-40B4-BE49-F238E27FC236}">
                <a16:creationId xmlns:a16="http://schemas.microsoft.com/office/drawing/2014/main" id="{E79FEE97-A187-3276-E50E-0B76EFEB4A78}"/>
              </a:ext>
            </a:extLst>
          </p:cNvPr>
          <p:cNvSpPr txBox="1"/>
          <p:nvPr/>
        </p:nvSpPr>
        <p:spPr>
          <a:xfrm>
            <a:off x="1233011" y="3904628"/>
            <a:ext cx="2834640"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latin typeface="Segoe UI Semibold"/>
              </a:rPr>
              <a:t>Bots use a primitive list of declared commands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193131"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807528"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rPr>
              <a:t>No understanding </a:t>
            </a:r>
            <a:br>
              <a:rPr lang="en-US">
                <a:gradFill>
                  <a:gsLst>
                    <a:gs pos="6993">
                      <a:schemeClr val="tx1"/>
                    </a:gs>
                    <a:gs pos="20280">
                      <a:schemeClr val="tx1"/>
                    </a:gs>
                  </a:gsLst>
                  <a:lin ang="0" scaled="0"/>
                </a:gradFill>
              </a:rPr>
            </a:br>
            <a:r>
              <a:rPr lang="en-US">
                <a:gradFill>
                  <a:gsLst>
                    <a:gs pos="6993">
                      <a:schemeClr val="tx1"/>
                    </a:gs>
                    <a:gs pos="20280">
                      <a:schemeClr val="tx1"/>
                    </a:gs>
                  </a:gsLst>
                  <a:lin ang="0" scaled="0"/>
                </a:gradFill>
              </a:rPr>
              <a:t>of app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638800" y="265011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253197"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a:gsLst>
                    <a:gs pos="6993">
                      <a:schemeClr val="tx1"/>
                    </a:gs>
                    <a:gs pos="20280">
                      <a:schemeClr val="tx1"/>
                    </a:gs>
                  </a:gsLst>
                  <a:lin ang="0" scaled="0"/>
                </a:gradFill>
              </a:rPr>
              <a:t>Hard to utilize user intention </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084469"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pic>
        <p:nvPicPr>
          <p:cNvPr id="15" name="Graphic 14">
            <a:extLst>
              <a:ext uri="{FF2B5EF4-FFF2-40B4-BE49-F238E27FC236}">
                <a16:creationId xmlns:a16="http://schemas.microsoft.com/office/drawing/2014/main" id="{D9F8712E-64A2-44E4-559F-36C9B8FEA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6245" y="2823232"/>
            <a:ext cx="568172" cy="568172"/>
          </a:xfrm>
          <a:prstGeom prst="rect">
            <a:avLst/>
          </a:prstGeom>
        </p:spPr>
      </p:pic>
      <p:pic>
        <p:nvPicPr>
          <p:cNvPr id="16" name="Graphic 15">
            <a:extLst>
              <a:ext uri="{FF2B5EF4-FFF2-40B4-BE49-F238E27FC236}">
                <a16:creationId xmlns:a16="http://schemas.microsoft.com/office/drawing/2014/main" id="{85B7DA47-9A2D-0005-B9EC-D3440956C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11914" y="2823233"/>
            <a:ext cx="568172" cy="568172"/>
          </a:xfrm>
          <a:prstGeom prst="rect">
            <a:avLst/>
          </a:prstGeom>
        </p:spPr>
      </p:pic>
      <p:pic>
        <p:nvPicPr>
          <p:cNvPr id="17" name="Graphic 16">
            <a:extLst>
              <a:ext uri="{FF2B5EF4-FFF2-40B4-BE49-F238E27FC236}">
                <a16:creationId xmlns:a16="http://schemas.microsoft.com/office/drawing/2014/main" id="{F8BE2EC1-B93C-5A47-B5FB-D437DFB22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57583" y="2823232"/>
            <a:ext cx="568172" cy="568172"/>
          </a:xfrm>
          <a:prstGeom prst="rect">
            <a:avLst/>
          </a:prstGeom>
        </p:spPr>
      </p:pic>
    </p:spTree>
    <p:extLst>
      <p:ext uri="{BB962C8B-B14F-4D97-AF65-F5344CB8AC3E}">
        <p14:creationId xmlns:p14="http://schemas.microsoft.com/office/powerpoint/2010/main" val="297269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1.48148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85185E-6 L -2.08333E-6 0.03541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200"/>
                                  </p:stCondLst>
                                  <p:childTnLst>
                                    <p:animMotion origin="layout" path="M 2.29167E-6 7.40741E-7 L 2.2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nodeType="withEffect">
                                  <p:stCondLst>
                                    <p:cond delay="200"/>
                                  </p:stCondLst>
                                  <p:childTnLst>
                                    <p:animMotion origin="layout" path="M 0 7.40741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nodeType="withEffect">
                                  <p:stCondLst>
                                    <p:cond delay="200"/>
                                  </p:stCondLst>
                                  <p:childTnLst>
                                    <p:animMotion origin="layout" path="M -2.08333E-6 7.40741E-7 L -2.08333E-6 0.03542 " pathEditMode="relative" rAng="0" ptsTypes="AA">
                                      <p:cBhvr>
                                        <p:cTn id="6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3" y="457200"/>
            <a:ext cx="11018520" cy="553998"/>
          </a:xfrm>
        </p:spPr>
        <p:txBody>
          <a:bodyPr/>
          <a:lstStyle/>
          <a:p>
            <a:pPr algn="ctr">
              <a:defRPr/>
            </a:pPr>
            <a:r>
              <a:rPr lang="en-US"/>
              <a:t>With the Teams AI Library</a:t>
            </a:r>
          </a:p>
        </p:txBody>
      </p:sp>
      <p:sp>
        <p:nvSpPr>
          <p:cNvPr id="3" name="TextBox 2">
            <a:extLst>
              <a:ext uri="{FF2B5EF4-FFF2-40B4-BE49-F238E27FC236}">
                <a16:creationId xmlns:a16="http://schemas.microsoft.com/office/drawing/2014/main" id="{E79FEE97-A187-3276-E50E-0B76EFEB4A78}"/>
              </a:ext>
            </a:extLst>
          </p:cNvPr>
          <p:cNvSpPr txBox="1"/>
          <p:nvPr/>
        </p:nvSpPr>
        <p:spPr>
          <a:xfrm>
            <a:off x="935374" y="3904628"/>
            <a:ext cx="3429914"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latin typeface="Segoe UI Semibold"/>
              </a:rPr>
              <a:t>Bots are </a:t>
            </a:r>
            <a:br>
              <a:rPr lang="en-US">
                <a:gradFill>
                  <a:gsLst>
                    <a:gs pos="6993">
                      <a:schemeClr val="tx1"/>
                    </a:gs>
                    <a:gs pos="20280">
                      <a:schemeClr val="tx1"/>
                    </a:gs>
                  </a:gsLst>
                  <a:lin ang="0" scaled="0"/>
                </a:gradFill>
                <a:latin typeface="Segoe UI Semibold"/>
              </a:rPr>
            </a:br>
            <a:r>
              <a:rPr lang="en-US">
                <a:gradFill>
                  <a:gsLst>
                    <a:gs pos="6993">
                      <a:schemeClr val="tx1"/>
                    </a:gs>
                    <a:gs pos="20280">
                      <a:schemeClr val="tx1"/>
                    </a:gs>
                  </a:gsLst>
                  <a:lin ang="0" scaled="0"/>
                </a:gradFill>
                <a:latin typeface="Segoe UI Semibold"/>
              </a:rPr>
              <a:t>evolving to be conversational </a:t>
            </a:r>
            <a:br>
              <a:rPr lang="en-US">
                <a:gradFill>
                  <a:gsLst>
                    <a:gs pos="6993">
                      <a:schemeClr val="tx1"/>
                    </a:gs>
                    <a:gs pos="20280">
                      <a:schemeClr val="tx1"/>
                    </a:gs>
                  </a:gsLst>
                  <a:lin ang="0" scaled="0"/>
                </a:gradFill>
                <a:latin typeface="Segoe UI Semibold"/>
              </a:rPr>
            </a:br>
            <a:r>
              <a:rPr lang="en-US">
                <a:gradFill>
                  <a:gsLst>
                    <a:gs pos="6993">
                      <a:schemeClr val="tx1"/>
                    </a:gs>
                    <a:gs pos="20280">
                      <a:schemeClr val="tx1"/>
                    </a:gs>
                  </a:gsLst>
                  <a:lin ang="0" scaled="0"/>
                </a:gradFill>
                <a:latin typeface="Segoe UI Semibold"/>
              </a:rPr>
              <a:t>copilots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193131"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700">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807528" y="3904628"/>
            <a:ext cx="2576945"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rPr>
              <a:t>Apps can </a:t>
            </a:r>
            <a:br>
              <a:rPr lang="en-US">
                <a:gradFill>
                  <a:gsLst>
                    <a:gs pos="6993">
                      <a:schemeClr val="tx1"/>
                    </a:gs>
                    <a:gs pos="20280">
                      <a:schemeClr val="tx1"/>
                    </a:gs>
                  </a:gsLst>
                  <a:lin ang="0" scaled="0"/>
                </a:gradFill>
              </a:rPr>
            </a:br>
            <a:r>
              <a:rPr lang="en-US">
                <a:gradFill>
                  <a:gsLst>
                    <a:gs pos="6993">
                      <a:schemeClr val="tx1"/>
                    </a:gs>
                    <a:gs pos="20280">
                      <a:schemeClr val="tx1"/>
                    </a:gs>
                  </a:gsLst>
                  <a:lin ang="0" scaled="0"/>
                </a:gradFill>
              </a:rPr>
              <a:t>register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638800" y="2650119"/>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253197" y="3904628"/>
            <a:ext cx="2576945"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a:gradFill>
                  <a:gsLst>
                    <a:gs pos="6993">
                      <a:schemeClr val="tx1"/>
                    </a:gs>
                    <a:gs pos="20280">
                      <a:schemeClr val="tx1"/>
                    </a:gs>
                  </a:gsLst>
                  <a:lin ang="0" scaled="0"/>
                </a:gradFill>
              </a:rPr>
              <a:t>Extract user intent from natural language</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084469" y="2650118"/>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9800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44471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7909369" y="1714500"/>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8" name="Graphic 153" descr="chat bubbles">
            <a:extLst>
              <a:ext uri="{FF2B5EF4-FFF2-40B4-BE49-F238E27FC236}">
                <a16:creationId xmlns:a16="http://schemas.microsoft.com/office/drawing/2014/main" id="{EADFD437-4A3B-4619-27C2-8D7FB14A9C2A}"/>
              </a:ext>
            </a:extLst>
          </p:cNvPr>
          <p:cNvSpPr>
            <a:spLocks noChangeAspect="1"/>
          </p:cNvSpPr>
          <p:nvPr/>
        </p:nvSpPr>
        <p:spPr>
          <a:xfrm>
            <a:off x="2390812" y="2871383"/>
            <a:ext cx="519038" cy="471870"/>
          </a:xfrm>
          <a:custGeom>
            <a:avLst/>
            <a:gdLst>
              <a:gd name="connsiteX0" fmla="*/ 142875 w 382205"/>
              <a:gd name="connsiteY0" fmla="*/ 0 h 342978"/>
              <a:gd name="connsiteX1" fmla="*/ 0 w 382205"/>
              <a:gd name="connsiteY1" fmla="*/ 142875 h 342978"/>
              <a:gd name="connsiteX2" fmla="*/ 13399 w 382205"/>
              <a:gd name="connsiteY2" fmla="*/ 203357 h 342978"/>
              <a:gd name="connsiteX3" fmla="*/ 414 w 382205"/>
              <a:gd name="connsiteY3" fmla="*/ 263220 h 342978"/>
              <a:gd name="connsiteX4" fmla="*/ 22383 w 382205"/>
              <a:gd name="connsiteY4" fmla="*/ 285512 h 342978"/>
              <a:gd name="connsiteX5" fmla="*/ 84038 w 382205"/>
              <a:gd name="connsiteY5" fmla="*/ 273107 h 342978"/>
              <a:gd name="connsiteX6" fmla="*/ 142875 w 382205"/>
              <a:gd name="connsiteY6" fmla="*/ 285750 h 342978"/>
              <a:gd name="connsiteX7" fmla="*/ 285750 w 382205"/>
              <a:gd name="connsiteY7" fmla="*/ 142875 h 342978"/>
              <a:gd name="connsiteX8" fmla="*/ 142875 w 382205"/>
              <a:gd name="connsiteY8" fmla="*/ 0 h 342978"/>
              <a:gd name="connsiteX9" fmla="*/ 142149 w 382205"/>
              <a:gd name="connsiteY9" fmla="*/ 304792 h 342978"/>
              <a:gd name="connsiteX10" fmla="*/ 239298 w 382205"/>
              <a:gd name="connsiteY10" fmla="*/ 342904 h 342978"/>
              <a:gd name="connsiteX11" fmla="*/ 298123 w 382205"/>
              <a:gd name="connsiteY11" fmla="*/ 330266 h 342978"/>
              <a:gd name="connsiteX12" fmla="*/ 353625 w 382205"/>
              <a:gd name="connsiteY12" fmla="*/ 342460 h 342978"/>
              <a:gd name="connsiteX13" fmla="*/ 381579 w 382205"/>
              <a:gd name="connsiteY13" fmla="*/ 313896 h 342978"/>
              <a:gd name="connsiteX14" fmla="*/ 368781 w 382205"/>
              <a:gd name="connsiteY14" fmla="*/ 260494 h 342978"/>
              <a:gd name="connsiteX15" fmla="*/ 382173 w 382205"/>
              <a:gd name="connsiteY15" fmla="*/ 200029 h 342978"/>
              <a:gd name="connsiteX16" fmla="*/ 286036 w 382205"/>
              <a:gd name="connsiteY16" fmla="*/ 64973 h 342978"/>
              <a:gd name="connsiteX17" fmla="*/ 301268 w 382205"/>
              <a:gd name="connsiteY17" fmla="*/ 103970 h 342978"/>
              <a:gd name="connsiteX18" fmla="*/ 353598 w 382205"/>
              <a:gd name="connsiteY18" fmla="*/ 200029 h 342978"/>
              <a:gd name="connsiteX19" fmla="*/ 340947 w 382205"/>
              <a:gd name="connsiteY19" fmla="*/ 252355 h 342978"/>
              <a:gd name="connsiteX20" fmla="*/ 338461 w 382205"/>
              <a:gd name="connsiteY20" fmla="*/ 257175 h 342978"/>
              <a:gd name="connsiteX21" fmla="*/ 339799 w 382205"/>
              <a:gd name="connsiteY21" fmla="*/ 262429 h 342978"/>
              <a:gd name="connsiteX22" fmla="*/ 352019 w 382205"/>
              <a:gd name="connsiteY22" fmla="*/ 312923 h 342978"/>
              <a:gd name="connsiteX23" fmla="*/ 299837 w 382205"/>
              <a:gd name="connsiteY23" fmla="*/ 301310 h 342978"/>
              <a:gd name="connsiteX24" fmla="*/ 294799 w 382205"/>
              <a:gd name="connsiteY24" fmla="*/ 300112 h 342978"/>
              <a:gd name="connsiteX25" fmla="*/ 290162 w 382205"/>
              <a:gd name="connsiteY25" fmla="*/ 302419 h 342978"/>
              <a:gd name="connsiteX26" fmla="*/ 239298 w 382205"/>
              <a:gd name="connsiteY26" fmla="*/ 314329 h 342978"/>
              <a:gd name="connsiteX27" fmla="*/ 183693 w 382205"/>
              <a:gd name="connsiteY27" fmla="*/ 299916 h 342978"/>
              <a:gd name="connsiteX28" fmla="*/ 144049 w 382205"/>
              <a:gd name="connsiteY28" fmla="*/ 304804 h 342978"/>
              <a:gd name="connsiteX29" fmla="*/ 142149 w 382205"/>
              <a:gd name="connsiteY29" fmla="*/ 304792 h 3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2205" h="342978">
                <a:moveTo>
                  <a:pt x="142875" y="0"/>
                </a:moveTo>
                <a:cubicBezTo>
                  <a:pt x="63967" y="0"/>
                  <a:pt x="0" y="63967"/>
                  <a:pt x="0" y="142875"/>
                </a:cubicBezTo>
                <a:cubicBezTo>
                  <a:pt x="0" y="164468"/>
                  <a:pt x="4799" y="184976"/>
                  <a:pt x="13399" y="203357"/>
                </a:cubicBezTo>
                <a:cubicBezTo>
                  <a:pt x="7644" y="226695"/>
                  <a:pt x="2658" y="251622"/>
                  <a:pt x="414" y="263220"/>
                </a:cubicBezTo>
                <a:cubicBezTo>
                  <a:pt x="-2125" y="276345"/>
                  <a:pt x="9284" y="287844"/>
                  <a:pt x="22383" y="285512"/>
                </a:cubicBezTo>
                <a:cubicBezTo>
                  <a:pt x="34257" y="283397"/>
                  <a:pt x="60068" y="278639"/>
                  <a:pt x="84038" y="273107"/>
                </a:cubicBezTo>
                <a:cubicBezTo>
                  <a:pt x="101996" y="281231"/>
                  <a:pt x="121925" y="285750"/>
                  <a:pt x="142875" y="285750"/>
                </a:cubicBezTo>
                <a:cubicBezTo>
                  <a:pt x="221782" y="285750"/>
                  <a:pt x="285750" y="221782"/>
                  <a:pt x="285750" y="142875"/>
                </a:cubicBezTo>
                <a:cubicBezTo>
                  <a:pt x="285750" y="63967"/>
                  <a:pt x="221782" y="0"/>
                  <a:pt x="142875" y="0"/>
                </a:cubicBezTo>
                <a:close/>
                <a:moveTo>
                  <a:pt x="142149" y="304792"/>
                </a:moveTo>
                <a:cubicBezTo>
                  <a:pt x="167642" y="328443"/>
                  <a:pt x="201781" y="342904"/>
                  <a:pt x="239298" y="342904"/>
                </a:cubicBezTo>
                <a:cubicBezTo>
                  <a:pt x="260244" y="342904"/>
                  <a:pt x="280168" y="338387"/>
                  <a:pt x="298123" y="330266"/>
                </a:cubicBezTo>
                <a:cubicBezTo>
                  <a:pt x="318007" y="334920"/>
                  <a:pt x="339772" y="339564"/>
                  <a:pt x="353625" y="342460"/>
                </a:cubicBezTo>
                <a:cubicBezTo>
                  <a:pt x="370625" y="346013"/>
                  <a:pt x="385473" y="330754"/>
                  <a:pt x="381579" y="313896"/>
                </a:cubicBezTo>
                <a:cubicBezTo>
                  <a:pt x="378484" y="300497"/>
                  <a:pt x="373603" y="279696"/>
                  <a:pt x="368781" y="260494"/>
                </a:cubicBezTo>
                <a:cubicBezTo>
                  <a:pt x="377377" y="242116"/>
                  <a:pt x="382173" y="221614"/>
                  <a:pt x="382173" y="200029"/>
                </a:cubicBezTo>
                <a:cubicBezTo>
                  <a:pt x="382173" y="137488"/>
                  <a:pt x="341991" y="84334"/>
                  <a:pt x="286036" y="64973"/>
                </a:cubicBezTo>
                <a:cubicBezTo>
                  <a:pt x="292709" y="77108"/>
                  <a:pt x="297872" y="90192"/>
                  <a:pt x="301268" y="103970"/>
                </a:cubicBezTo>
                <a:cubicBezTo>
                  <a:pt x="332758" y="124326"/>
                  <a:pt x="353598" y="159744"/>
                  <a:pt x="353598" y="200029"/>
                </a:cubicBezTo>
                <a:cubicBezTo>
                  <a:pt x="353598" y="218915"/>
                  <a:pt x="349028" y="236692"/>
                  <a:pt x="340947" y="252355"/>
                </a:cubicBezTo>
                <a:lnTo>
                  <a:pt x="338461" y="257175"/>
                </a:lnTo>
                <a:lnTo>
                  <a:pt x="339799" y="262429"/>
                </a:lnTo>
                <a:cubicBezTo>
                  <a:pt x="344138" y="279488"/>
                  <a:pt x="348685" y="298624"/>
                  <a:pt x="352019" y="312923"/>
                </a:cubicBezTo>
                <a:cubicBezTo>
                  <a:pt x="337273" y="309804"/>
                  <a:pt x="317394" y="305490"/>
                  <a:pt x="299837" y="301310"/>
                </a:cubicBezTo>
                <a:lnTo>
                  <a:pt x="294799" y="300112"/>
                </a:lnTo>
                <a:lnTo>
                  <a:pt x="290162" y="302419"/>
                </a:lnTo>
                <a:cubicBezTo>
                  <a:pt x="274859" y="310037"/>
                  <a:pt x="257600" y="314329"/>
                  <a:pt x="239298" y="314329"/>
                </a:cubicBezTo>
                <a:cubicBezTo>
                  <a:pt x="219115" y="314329"/>
                  <a:pt x="200153" y="309096"/>
                  <a:pt x="183693" y="299916"/>
                </a:cubicBezTo>
                <a:cubicBezTo>
                  <a:pt x="171008" y="303108"/>
                  <a:pt x="157726" y="304804"/>
                  <a:pt x="144049" y="304804"/>
                </a:cubicBezTo>
                <a:cubicBezTo>
                  <a:pt x="143415" y="304804"/>
                  <a:pt x="142782" y="304800"/>
                  <a:pt x="142149" y="30479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
        <p:nvSpPr>
          <p:cNvPr id="19" name="Graphic 161" descr="chess pieces">
            <a:extLst>
              <a:ext uri="{FF2B5EF4-FFF2-40B4-BE49-F238E27FC236}">
                <a16:creationId xmlns:a16="http://schemas.microsoft.com/office/drawing/2014/main" id="{CCC13CBE-1640-6DA1-F72F-6D81537DF290}"/>
              </a:ext>
            </a:extLst>
          </p:cNvPr>
          <p:cNvSpPr>
            <a:spLocks noChangeAspect="1"/>
          </p:cNvSpPr>
          <p:nvPr/>
        </p:nvSpPr>
        <p:spPr>
          <a:xfrm>
            <a:off x="5836481" y="2872441"/>
            <a:ext cx="519038" cy="469756"/>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
        <p:nvSpPr>
          <p:cNvPr id="20" name="Graphic 163" descr="book with person on cover">
            <a:extLst>
              <a:ext uri="{FF2B5EF4-FFF2-40B4-BE49-F238E27FC236}">
                <a16:creationId xmlns:a16="http://schemas.microsoft.com/office/drawing/2014/main" id="{CE4581F5-9CF4-6578-5230-745AAD84B975}"/>
              </a:ext>
            </a:extLst>
          </p:cNvPr>
          <p:cNvSpPr>
            <a:spLocks noChangeAspect="1"/>
          </p:cNvSpPr>
          <p:nvPr/>
        </p:nvSpPr>
        <p:spPr>
          <a:xfrm>
            <a:off x="9326492" y="2872441"/>
            <a:ext cx="430354" cy="469754"/>
          </a:xfrm>
          <a:custGeom>
            <a:avLst/>
            <a:gdLst>
              <a:gd name="connsiteX0" fmla="*/ 47625 w 314325"/>
              <a:gd name="connsiteY0" fmla="*/ 0 h 381000"/>
              <a:gd name="connsiteX1" fmla="*/ 0 w 314325"/>
              <a:gd name="connsiteY1" fmla="*/ 47625 h 381000"/>
              <a:gd name="connsiteX2" fmla="*/ 0 w 314325"/>
              <a:gd name="connsiteY2" fmla="*/ 333375 h 381000"/>
              <a:gd name="connsiteX3" fmla="*/ 47625 w 314325"/>
              <a:gd name="connsiteY3" fmla="*/ 381000 h 381000"/>
              <a:gd name="connsiteX4" fmla="*/ 300038 w 314325"/>
              <a:gd name="connsiteY4" fmla="*/ 381000 h 381000"/>
              <a:gd name="connsiteX5" fmla="*/ 314325 w 314325"/>
              <a:gd name="connsiteY5" fmla="*/ 366713 h 381000"/>
              <a:gd name="connsiteX6" fmla="*/ 300038 w 314325"/>
              <a:gd name="connsiteY6" fmla="*/ 352425 h 381000"/>
              <a:gd name="connsiteX7" fmla="*/ 47625 w 314325"/>
              <a:gd name="connsiteY7" fmla="*/ 352425 h 381000"/>
              <a:gd name="connsiteX8" fmla="*/ 28575 w 314325"/>
              <a:gd name="connsiteY8" fmla="*/ 333375 h 381000"/>
              <a:gd name="connsiteX9" fmla="*/ 300038 w 314325"/>
              <a:gd name="connsiteY9" fmla="*/ 333375 h 381000"/>
              <a:gd name="connsiteX10" fmla="*/ 314325 w 314325"/>
              <a:gd name="connsiteY10" fmla="*/ 319088 h 381000"/>
              <a:gd name="connsiteX11" fmla="*/ 314325 w 314325"/>
              <a:gd name="connsiteY11" fmla="*/ 47625 h 381000"/>
              <a:gd name="connsiteX12" fmla="*/ 266700 w 314325"/>
              <a:gd name="connsiteY12" fmla="*/ 0 h 381000"/>
              <a:gd name="connsiteX13" fmla="*/ 47625 w 314325"/>
              <a:gd name="connsiteY13" fmla="*/ 0 h 381000"/>
              <a:gd name="connsiteX14" fmla="*/ 219075 w 314325"/>
              <a:gd name="connsiteY14" fmla="*/ 195263 h 381000"/>
              <a:gd name="connsiteX15" fmla="*/ 219075 w 314325"/>
              <a:gd name="connsiteY15" fmla="*/ 204778 h 381000"/>
              <a:gd name="connsiteX16" fmla="*/ 157163 w 314325"/>
              <a:gd name="connsiteY16" fmla="*/ 238125 h 381000"/>
              <a:gd name="connsiteX17" fmla="*/ 95250 w 314325"/>
              <a:gd name="connsiteY17" fmla="*/ 204778 h 381000"/>
              <a:gd name="connsiteX18" fmla="*/ 95250 w 314325"/>
              <a:gd name="connsiteY18" fmla="*/ 195263 h 381000"/>
              <a:gd name="connsiteX19" fmla="*/ 109538 w 314325"/>
              <a:gd name="connsiteY19" fmla="*/ 180975 h 381000"/>
              <a:gd name="connsiteX20" fmla="*/ 204788 w 314325"/>
              <a:gd name="connsiteY20" fmla="*/ 180975 h 381000"/>
              <a:gd name="connsiteX21" fmla="*/ 219075 w 314325"/>
              <a:gd name="connsiteY21" fmla="*/ 195263 h 381000"/>
              <a:gd name="connsiteX22" fmla="*/ 190500 w 314325"/>
              <a:gd name="connsiteY22" fmla="*/ 128501 h 381000"/>
              <a:gd name="connsiteX23" fmla="*/ 157163 w 314325"/>
              <a:gd name="connsiteY23" fmla="*/ 161851 h 381000"/>
              <a:gd name="connsiteX24" fmla="*/ 123825 w 314325"/>
              <a:gd name="connsiteY24" fmla="*/ 128501 h 381000"/>
              <a:gd name="connsiteX25" fmla="*/ 157163 w 314325"/>
              <a:gd name="connsiteY25" fmla="*/ 95250 h 381000"/>
              <a:gd name="connsiteX26" fmla="*/ 190500 w 314325"/>
              <a:gd name="connsiteY26" fmla="*/ 12850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4325" h="381000">
                <a:moveTo>
                  <a:pt x="47625" y="0"/>
                </a:moveTo>
                <a:cubicBezTo>
                  <a:pt x="21322" y="0"/>
                  <a:pt x="0" y="21322"/>
                  <a:pt x="0" y="47625"/>
                </a:cubicBezTo>
                <a:lnTo>
                  <a:pt x="0" y="333375"/>
                </a:lnTo>
                <a:cubicBezTo>
                  <a:pt x="0" y="359677"/>
                  <a:pt x="21322" y="381000"/>
                  <a:pt x="47625" y="381000"/>
                </a:cubicBezTo>
                <a:lnTo>
                  <a:pt x="300038" y="381000"/>
                </a:lnTo>
                <a:cubicBezTo>
                  <a:pt x="307928" y="381000"/>
                  <a:pt x="314325" y="374603"/>
                  <a:pt x="314325" y="366713"/>
                </a:cubicBezTo>
                <a:cubicBezTo>
                  <a:pt x="314325" y="358822"/>
                  <a:pt x="307928" y="352425"/>
                  <a:pt x="300038" y="352425"/>
                </a:cubicBezTo>
                <a:lnTo>
                  <a:pt x="47625" y="352425"/>
                </a:lnTo>
                <a:cubicBezTo>
                  <a:pt x="37104" y="352425"/>
                  <a:pt x="28575" y="343896"/>
                  <a:pt x="28575" y="333375"/>
                </a:cubicBezTo>
                <a:lnTo>
                  <a:pt x="300038" y="333375"/>
                </a:lnTo>
                <a:cubicBezTo>
                  <a:pt x="307928" y="333375"/>
                  <a:pt x="314325" y="326978"/>
                  <a:pt x="314325" y="319088"/>
                </a:cubicBezTo>
                <a:lnTo>
                  <a:pt x="314325" y="47625"/>
                </a:lnTo>
                <a:cubicBezTo>
                  <a:pt x="314325" y="21322"/>
                  <a:pt x="293002" y="0"/>
                  <a:pt x="266700" y="0"/>
                </a:cubicBezTo>
                <a:lnTo>
                  <a:pt x="47625" y="0"/>
                </a:lnTo>
                <a:close/>
                <a:moveTo>
                  <a:pt x="219075" y="195263"/>
                </a:moveTo>
                <a:lnTo>
                  <a:pt x="219075" y="204778"/>
                </a:lnTo>
                <a:cubicBezTo>
                  <a:pt x="219075" y="223838"/>
                  <a:pt x="192725" y="238125"/>
                  <a:pt x="157163" y="238125"/>
                </a:cubicBezTo>
                <a:cubicBezTo>
                  <a:pt x="121598" y="238125"/>
                  <a:pt x="95250" y="223838"/>
                  <a:pt x="95250" y="204778"/>
                </a:cubicBezTo>
                <a:lnTo>
                  <a:pt x="95250" y="195263"/>
                </a:lnTo>
                <a:cubicBezTo>
                  <a:pt x="95250" y="187372"/>
                  <a:pt x="101647" y="180975"/>
                  <a:pt x="109538" y="180975"/>
                </a:cubicBezTo>
                <a:lnTo>
                  <a:pt x="204788" y="180975"/>
                </a:lnTo>
                <a:cubicBezTo>
                  <a:pt x="212678" y="180975"/>
                  <a:pt x="219075" y="187372"/>
                  <a:pt x="219075" y="195263"/>
                </a:cubicBezTo>
                <a:close/>
                <a:moveTo>
                  <a:pt x="190500" y="128501"/>
                </a:moveTo>
                <a:cubicBezTo>
                  <a:pt x="190500" y="146920"/>
                  <a:pt x="175580" y="161851"/>
                  <a:pt x="157163" y="161851"/>
                </a:cubicBezTo>
                <a:cubicBezTo>
                  <a:pt x="138745" y="161851"/>
                  <a:pt x="123825" y="146920"/>
                  <a:pt x="123825" y="128501"/>
                </a:cubicBezTo>
                <a:cubicBezTo>
                  <a:pt x="123825" y="110083"/>
                  <a:pt x="138745" y="95250"/>
                  <a:pt x="157163" y="95250"/>
                </a:cubicBezTo>
                <a:cubicBezTo>
                  <a:pt x="175580" y="95250"/>
                  <a:pt x="190500" y="110083"/>
                  <a:pt x="190500" y="12850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Sans Display Semibold"/>
              <a:ea typeface="+mn-ea"/>
              <a:cs typeface="Segoe UI" panose="020B0502040204020203" pitchFamily="34" charset="0"/>
            </a:endParaRPr>
          </a:p>
        </p:txBody>
      </p:sp>
    </p:spTree>
    <p:extLst>
      <p:ext uri="{BB962C8B-B14F-4D97-AF65-F5344CB8AC3E}">
        <p14:creationId xmlns:p14="http://schemas.microsoft.com/office/powerpoint/2010/main" val="51101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3.33333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48148E-6 L -2.08333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200"/>
                                  </p:stCondLst>
                                  <p:childTnLst>
                                    <p:animMotion origin="layout" path="M 2.29167E-6 7.40741E-7 L 2.29167E-6 0.03542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200"/>
                                  </p:stCondLst>
                                  <p:childTnLst>
                                    <p:animMotion origin="layout" path="M 0 7.40741E-7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42" presetClass="path" presetSubtype="0" decel="100000" fill="hold" grpId="1" nodeType="withEffect">
                                  <p:stCondLst>
                                    <p:cond delay="200"/>
                                  </p:stCondLst>
                                  <p:childTnLst>
                                    <p:animMotion origin="layout" path="M -2.08333E-6 7.40741E-7 L -2.08333E-6 0.03542 " pathEditMode="relative" rAng="0" ptsTypes="AA">
                                      <p:cBhvr>
                                        <p:cTn id="6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P spid="20" grpId="0" animBg="1"/>
      <p:bldP spid="2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descr="Line connecting downwards">
            <a:extLst>
              <a:ext uri="{FF2B5EF4-FFF2-40B4-BE49-F238E27FC236}">
                <a16:creationId xmlns:a16="http://schemas.microsoft.com/office/drawing/2014/main" id="{8FC34926-A836-9006-77D0-52DD9927F30E}"/>
              </a:ext>
              <a:ext uri="{C183D7F6-B498-43B3-948B-1728B52AA6E4}">
                <adec:decorative xmlns:adec="http://schemas.microsoft.com/office/drawing/2017/decorative" val="0"/>
              </a:ext>
            </a:extLst>
          </p:cNvPr>
          <p:cNvCxnSpPr>
            <a:cxnSpLocks/>
          </p:cNvCxnSpPr>
          <p:nvPr/>
        </p:nvCxnSpPr>
        <p:spPr>
          <a:xfrm>
            <a:off x="7401841" y="2302284"/>
            <a:ext cx="0" cy="64008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Connector 35" descr="Line connecting bidirectionally">
            <a:extLst>
              <a:ext uri="{FF2B5EF4-FFF2-40B4-BE49-F238E27FC236}">
                <a16:creationId xmlns:a16="http://schemas.microsoft.com/office/drawing/2014/main" id="{5DD49F30-088B-D093-A065-12F669CEBC34}"/>
              </a:ext>
              <a:ext uri="{C183D7F6-B498-43B3-948B-1728B52AA6E4}">
                <adec:decorative xmlns:adec="http://schemas.microsoft.com/office/drawing/2017/decorative" val="0"/>
              </a:ext>
            </a:extLst>
          </p:cNvPr>
          <p:cNvCxnSpPr>
            <a:cxnSpLocks/>
          </p:cNvCxnSpPr>
          <p:nvPr/>
        </p:nvCxnSpPr>
        <p:spPr>
          <a:xfrm>
            <a:off x="8881597" y="3339950"/>
            <a:ext cx="710392"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descr="Line connecting bidirectionally">
            <a:extLst>
              <a:ext uri="{FF2B5EF4-FFF2-40B4-BE49-F238E27FC236}">
                <a16:creationId xmlns:a16="http://schemas.microsoft.com/office/drawing/2014/main" id="{FF2C1FDF-A06B-EE44-2C3F-3869C505A8D5}"/>
              </a:ext>
              <a:ext uri="{C183D7F6-B498-43B3-948B-1728B52AA6E4}">
                <adec:decorative xmlns:adec="http://schemas.microsoft.com/office/drawing/2017/decorative" val="0"/>
              </a:ext>
            </a:extLst>
          </p:cNvPr>
          <p:cNvCxnSpPr>
            <a:cxnSpLocks/>
          </p:cNvCxnSpPr>
          <p:nvPr/>
        </p:nvCxnSpPr>
        <p:spPr>
          <a:xfrm>
            <a:off x="8881597" y="3977454"/>
            <a:ext cx="710392"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Connector 39" descr="Line connecting downwards">
            <a:extLst>
              <a:ext uri="{FF2B5EF4-FFF2-40B4-BE49-F238E27FC236}">
                <a16:creationId xmlns:a16="http://schemas.microsoft.com/office/drawing/2014/main" id="{5FB0704D-EB34-8A97-3151-E8343D8AF428}"/>
              </a:ext>
              <a:ext uri="{C183D7F6-B498-43B3-948B-1728B52AA6E4}">
                <adec:decorative xmlns:adec="http://schemas.microsoft.com/office/drawing/2017/decorative" val="0"/>
              </a:ext>
            </a:extLst>
          </p:cNvPr>
          <p:cNvCxnSpPr>
            <a:cxnSpLocks/>
          </p:cNvCxnSpPr>
          <p:nvPr/>
        </p:nvCxnSpPr>
        <p:spPr>
          <a:xfrm>
            <a:off x="7401841" y="4234749"/>
            <a:ext cx="0" cy="64008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75296" y="130289"/>
            <a:ext cx="9010195" cy="1356798"/>
          </a:xfrm>
          <a:noFill/>
          <a:ln/>
        </p:spPr>
        <p:txBody>
          <a:bodyPr vert="horz" wrap="square" lIns="0" tIns="0" rIns="0" bIns="0" rtlCol="0" anchor="ctr">
            <a:normAutofit/>
          </a:bodyPr>
          <a:lstStyle/>
          <a:p>
            <a:r>
              <a:rPr lang="en-US"/>
              <a:t>Conversational and contextual</a:t>
            </a:r>
          </a:p>
        </p:txBody>
      </p:sp>
      <p:sp>
        <p:nvSpPr>
          <p:cNvPr id="11" name="Title 4">
            <a:extLst>
              <a:ext uri="{FF2B5EF4-FFF2-40B4-BE49-F238E27FC236}">
                <a16:creationId xmlns:a16="http://schemas.microsoft.com/office/drawing/2014/main" id="{CE8B945B-F341-A21F-D2E2-E3C73726A053}"/>
              </a:ext>
            </a:extLst>
          </p:cNvPr>
          <p:cNvSpPr txBox="1">
            <a:spLocks/>
          </p:cNvSpPr>
          <p:nvPr/>
        </p:nvSpPr>
        <p:spPr>
          <a:xfrm>
            <a:off x="838200" y="1565196"/>
            <a:ext cx="470556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w="3175">
                  <a:noFill/>
                </a:ln>
                <a:effectLst/>
                <a:uLnTx/>
                <a:uFillTx/>
                <a:latin typeface="+mn-lt"/>
                <a:cs typeface="Segoe Sans Display" pitchFamily="2" charset="0"/>
              </a:rPr>
              <a:t>Truly conversational Teams apps built with purpose to leverage app skills</a:t>
            </a:r>
          </a:p>
        </p:txBody>
      </p:sp>
      <p:sp>
        <p:nvSpPr>
          <p:cNvPr id="13" name="Graphic 102" descr="app interface">
            <a:extLst>
              <a:ext uri="{FF2B5EF4-FFF2-40B4-BE49-F238E27FC236}">
                <a16:creationId xmlns:a16="http://schemas.microsoft.com/office/drawing/2014/main" id="{E4FBAC29-2285-9842-C6CB-7A6ACC1C1933}"/>
              </a:ext>
            </a:extLst>
          </p:cNvPr>
          <p:cNvSpPr>
            <a:spLocks noChangeAspect="1"/>
          </p:cNvSpPr>
          <p:nvPr/>
        </p:nvSpPr>
        <p:spPr>
          <a:xfrm>
            <a:off x="856991" y="2556387"/>
            <a:ext cx="393932" cy="349200"/>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8575 w 342900"/>
              <a:gd name="connsiteY9" fmla="*/ 95250 h 342900"/>
              <a:gd name="connsiteX10" fmla="*/ 314325 w 342900"/>
              <a:gd name="connsiteY10" fmla="*/ 95250 h 342900"/>
              <a:gd name="connsiteX11" fmla="*/ 314325 w 342900"/>
              <a:gd name="connsiteY11" fmla="*/ 280988 h 342900"/>
              <a:gd name="connsiteX12" fmla="*/ 280988 w 342900"/>
              <a:gd name="connsiteY12" fmla="*/ 314325 h 342900"/>
              <a:gd name="connsiteX13" fmla="*/ 61913 w 342900"/>
              <a:gd name="connsiteY13" fmla="*/ 314325 h 342900"/>
              <a:gd name="connsiteX14" fmla="*/ 28575 w 342900"/>
              <a:gd name="connsiteY14" fmla="*/ 280988 h 342900"/>
              <a:gd name="connsiteX15" fmla="*/ 28575 w 342900"/>
              <a:gd name="connsiteY15" fmla="*/ 95250 h 342900"/>
              <a:gd name="connsiteX16" fmla="*/ 57150 w 342900"/>
              <a:gd name="connsiteY16" fmla="*/ 140018 h 342900"/>
              <a:gd name="connsiteX17" fmla="*/ 73343 w 342900"/>
              <a:gd name="connsiteY17" fmla="*/ 123825 h 342900"/>
              <a:gd name="connsiteX18" fmla="*/ 136208 w 342900"/>
              <a:gd name="connsiteY18" fmla="*/ 123825 h 342900"/>
              <a:gd name="connsiteX19" fmla="*/ 152400 w 342900"/>
              <a:gd name="connsiteY19" fmla="*/ 140018 h 342900"/>
              <a:gd name="connsiteX20" fmla="*/ 152400 w 342900"/>
              <a:gd name="connsiteY20" fmla="*/ 269558 h 342900"/>
              <a:gd name="connsiteX21" fmla="*/ 136208 w 342900"/>
              <a:gd name="connsiteY21" fmla="*/ 285750 h 342900"/>
              <a:gd name="connsiteX22" fmla="*/ 73343 w 342900"/>
              <a:gd name="connsiteY22" fmla="*/ 285750 h 342900"/>
              <a:gd name="connsiteX23" fmla="*/ 57150 w 342900"/>
              <a:gd name="connsiteY23" fmla="*/ 269558 h 342900"/>
              <a:gd name="connsiteX24" fmla="*/ 57150 w 342900"/>
              <a:gd name="connsiteY24" fmla="*/ 140018 h 342900"/>
              <a:gd name="connsiteX25" fmla="*/ 85725 w 342900"/>
              <a:gd name="connsiteY25" fmla="*/ 152400 h 342900"/>
              <a:gd name="connsiteX26" fmla="*/ 85725 w 342900"/>
              <a:gd name="connsiteY26" fmla="*/ 257175 h 342900"/>
              <a:gd name="connsiteX27" fmla="*/ 123825 w 342900"/>
              <a:gd name="connsiteY27" fmla="*/ 257175 h 342900"/>
              <a:gd name="connsiteX28" fmla="*/ 123825 w 342900"/>
              <a:gd name="connsiteY28" fmla="*/ 152400 h 342900"/>
              <a:gd name="connsiteX29" fmla="*/ 85725 w 342900"/>
              <a:gd name="connsiteY29" fmla="*/ 152400 h 342900"/>
              <a:gd name="connsiteX30" fmla="*/ 185738 w 342900"/>
              <a:gd name="connsiteY30" fmla="*/ 123825 h 342900"/>
              <a:gd name="connsiteX31" fmla="*/ 271463 w 342900"/>
              <a:gd name="connsiteY31" fmla="*/ 123825 h 342900"/>
              <a:gd name="connsiteX32" fmla="*/ 285750 w 342900"/>
              <a:gd name="connsiteY32" fmla="*/ 138113 h 342900"/>
              <a:gd name="connsiteX33" fmla="*/ 271463 w 342900"/>
              <a:gd name="connsiteY33" fmla="*/ 152400 h 342900"/>
              <a:gd name="connsiteX34" fmla="*/ 185738 w 342900"/>
              <a:gd name="connsiteY34" fmla="*/ 152400 h 342900"/>
              <a:gd name="connsiteX35" fmla="*/ 171450 w 342900"/>
              <a:gd name="connsiteY35" fmla="*/ 138113 h 342900"/>
              <a:gd name="connsiteX36" fmla="*/ 185738 w 342900"/>
              <a:gd name="connsiteY36" fmla="*/ 123825 h 342900"/>
              <a:gd name="connsiteX37" fmla="*/ 171450 w 342900"/>
              <a:gd name="connsiteY37" fmla="*/ 195263 h 342900"/>
              <a:gd name="connsiteX38" fmla="*/ 185738 w 342900"/>
              <a:gd name="connsiteY38" fmla="*/ 180975 h 342900"/>
              <a:gd name="connsiteX39" fmla="*/ 252413 w 342900"/>
              <a:gd name="connsiteY39" fmla="*/ 180975 h 342900"/>
              <a:gd name="connsiteX40" fmla="*/ 266700 w 342900"/>
              <a:gd name="connsiteY40" fmla="*/ 195263 h 342900"/>
              <a:gd name="connsiteX41" fmla="*/ 252413 w 342900"/>
              <a:gd name="connsiteY41" fmla="*/ 209550 h 342900"/>
              <a:gd name="connsiteX42" fmla="*/ 185738 w 342900"/>
              <a:gd name="connsiteY42" fmla="*/ 209550 h 342900"/>
              <a:gd name="connsiteX43" fmla="*/ 171450 w 342900"/>
              <a:gd name="connsiteY43" fmla="*/ 19526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95250"/>
                </a:moveTo>
                <a:lnTo>
                  <a:pt x="314325" y="95250"/>
                </a:lnTo>
                <a:lnTo>
                  <a:pt x="314325" y="280988"/>
                </a:lnTo>
                <a:cubicBezTo>
                  <a:pt x="314325" y="299399"/>
                  <a:pt x="299399" y="314325"/>
                  <a:pt x="280988" y="314325"/>
                </a:cubicBezTo>
                <a:lnTo>
                  <a:pt x="61913" y="314325"/>
                </a:lnTo>
                <a:cubicBezTo>
                  <a:pt x="43501" y="314325"/>
                  <a:pt x="28575" y="299399"/>
                  <a:pt x="28575" y="280988"/>
                </a:cubicBezTo>
                <a:lnTo>
                  <a:pt x="28575" y="95250"/>
                </a:lnTo>
                <a:close/>
                <a:moveTo>
                  <a:pt x="57150" y="140018"/>
                </a:moveTo>
                <a:cubicBezTo>
                  <a:pt x="57150" y="131075"/>
                  <a:pt x="64400" y="123825"/>
                  <a:pt x="73343" y="123825"/>
                </a:cubicBezTo>
                <a:lnTo>
                  <a:pt x="136208" y="123825"/>
                </a:lnTo>
                <a:cubicBezTo>
                  <a:pt x="145150" y="123825"/>
                  <a:pt x="152400" y="131075"/>
                  <a:pt x="152400" y="140018"/>
                </a:cubicBezTo>
                <a:lnTo>
                  <a:pt x="152400" y="269558"/>
                </a:lnTo>
                <a:cubicBezTo>
                  <a:pt x="152400" y="278500"/>
                  <a:pt x="145150" y="285750"/>
                  <a:pt x="136208" y="285750"/>
                </a:cubicBezTo>
                <a:lnTo>
                  <a:pt x="73343" y="285750"/>
                </a:lnTo>
                <a:cubicBezTo>
                  <a:pt x="64400" y="285750"/>
                  <a:pt x="57150" y="278500"/>
                  <a:pt x="57150" y="269558"/>
                </a:cubicBezTo>
                <a:lnTo>
                  <a:pt x="57150" y="140018"/>
                </a:lnTo>
                <a:close/>
                <a:moveTo>
                  <a:pt x="85725" y="152400"/>
                </a:moveTo>
                <a:lnTo>
                  <a:pt x="85725" y="257175"/>
                </a:lnTo>
                <a:lnTo>
                  <a:pt x="123825" y="257175"/>
                </a:lnTo>
                <a:lnTo>
                  <a:pt x="123825" y="152400"/>
                </a:lnTo>
                <a:lnTo>
                  <a:pt x="85725" y="152400"/>
                </a:lnTo>
                <a:close/>
                <a:moveTo>
                  <a:pt x="185738" y="123825"/>
                </a:moveTo>
                <a:lnTo>
                  <a:pt x="271463" y="123825"/>
                </a:lnTo>
                <a:cubicBezTo>
                  <a:pt x="279353" y="123825"/>
                  <a:pt x="285750" y="130222"/>
                  <a:pt x="285750" y="138113"/>
                </a:cubicBezTo>
                <a:cubicBezTo>
                  <a:pt x="285750" y="146003"/>
                  <a:pt x="279353" y="152400"/>
                  <a:pt x="271463" y="152400"/>
                </a:cubicBezTo>
                <a:lnTo>
                  <a:pt x="185738" y="152400"/>
                </a:lnTo>
                <a:cubicBezTo>
                  <a:pt x="177847" y="152400"/>
                  <a:pt x="171450" y="146003"/>
                  <a:pt x="171450" y="138113"/>
                </a:cubicBezTo>
                <a:cubicBezTo>
                  <a:pt x="171450" y="130222"/>
                  <a:pt x="177847" y="123825"/>
                  <a:pt x="185738" y="123825"/>
                </a:cubicBezTo>
                <a:close/>
                <a:moveTo>
                  <a:pt x="171450" y="195263"/>
                </a:moveTo>
                <a:cubicBezTo>
                  <a:pt x="171450" y="187372"/>
                  <a:pt x="177847" y="180975"/>
                  <a:pt x="185738" y="180975"/>
                </a:cubicBezTo>
                <a:lnTo>
                  <a:pt x="252413" y="180975"/>
                </a:lnTo>
                <a:cubicBezTo>
                  <a:pt x="260303" y="180975"/>
                  <a:pt x="266700" y="187372"/>
                  <a:pt x="266700" y="195263"/>
                </a:cubicBezTo>
                <a:cubicBezTo>
                  <a:pt x="266700" y="203153"/>
                  <a:pt x="260303" y="209550"/>
                  <a:pt x="252413" y="209550"/>
                </a:cubicBezTo>
                <a:lnTo>
                  <a:pt x="185738" y="209550"/>
                </a:lnTo>
                <a:cubicBezTo>
                  <a:pt x="177847" y="209550"/>
                  <a:pt x="171450" y="203153"/>
                  <a:pt x="171450" y="19526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Rectangle 19">
            <a:extLst>
              <a:ext uri="{FF2B5EF4-FFF2-40B4-BE49-F238E27FC236}">
                <a16:creationId xmlns:a16="http://schemas.microsoft.com/office/drawing/2014/main" id="{C8667ECE-BE41-18D1-7295-3C31A306CB35}"/>
              </a:ext>
            </a:extLst>
          </p:cNvPr>
          <p:cNvSpPr>
            <a:spLocks/>
          </p:cNvSpPr>
          <p:nvPr/>
        </p:nvSpPr>
        <p:spPr>
          <a:xfrm>
            <a:off x="1454159" y="2556387"/>
            <a:ext cx="4129777" cy="276999"/>
          </a:xfrm>
          <a:prstGeom prst="rect">
            <a:avLst/>
          </a:prstGeom>
          <a:noFill/>
        </p:spPr>
        <p:txBody>
          <a:bodyPr wrap="square" lIns="0" tIns="0" rIns="0" bIns="0" anchor="ctr" anchorCtr="0">
            <a:spAutoFit/>
          </a:bodyPr>
          <a:lstStyle/>
          <a:p>
            <a:pPr lvl="0">
              <a:spcAft>
                <a:spcPts val="1800"/>
              </a:spcAft>
              <a:buClr>
                <a:srgbClr val="49C5B1"/>
              </a:buClr>
              <a:buSzPct val="90000"/>
              <a:defRPr/>
            </a:pP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M365</a:t>
            </a:r>
            <a:r>
              <a:rPr lang="en-US">
                <a:cs typeface="Segoe Sans Display" pitchFamily="2" charset="0"/>
              </a:rPr>
              <a:t> interface to LLMs</a:t>
            </a:r>
          </a:p>
        </p:txBody>
      </p:sp>
      <p:sp>
        <p:nvSpPr>
          <p:cNvPr id="22" name="Graphic 175" descr="lines signifying sound">
            <a:extLst>
              <a:ext uri="{FF2B5EF4-FFF2-40B4-BE49-F238E27FC236}">
                <a16:creationId xmlns:a16="http://schemas.microsoft.com/office/drawing/2014/main" id="{7B5D034B-A779-B2BC-DD61-6EDF1F817621}"/>
              </a:ext>
            </a:extLst>
          </p:cNvPr>
          <p:cNvSpPr>
            <a:spLocks noChangeAspect="1"/>
          </p:cNvSpPr>
          <p:nvPr/>
        </p:nvSpPr>
        <p:spPr>
          <a:xfrm>
            <a:off x="852034" y="3196237"/>
            <a:ext cx="410879" cy="349200"/>
          </a:xfrm>
          <a:custGeom>
            <a:avLst/>
            <a:gdLst>
              <a:gd name="connsiteX0" fmla="*/ 171450 w 342900"/>
              <a:gd name="connsiteY0" fmla="*/ 0 h 342900"/>
              <a:gd name="connsiteX1" fmla="*/ 190372 w 342900"/>
              <a:gd name="connsiteY1" fmla="*/ 16828 h 342900"/>
              <a:gd name="connsiteX2" fmla="*/ 190500 w 342900"/>
              <a:gd name="connsiteY2" fmla="*/ 19050 h 342900"/>
              <a:gd name="connsiteX3" fmla="*/ 190500 w 342900"/>
              <a:gd name="connsiteY3" fmla="*/ 323850 h 342900"/>
              <a:gd name="connsiteX4" fmla="*/ 171450 w 342900"/>
              <a:gd name="connsiteY4" fmla="*/ 342900 h 342900"/>
              <a:gd name="connsiteX5" fmla="*/ 152528 w 342900"/>
              <a:gd name="connsiteY5" fmla="*/ 326071 h 342900"/>
              <a:gd name="connsiteX6" fmla="*/ 152400 w 342900"/>
              <a:gd name="connsiteY6" fmla="*/ 323850 h 342900"/>
              <a:gd name="connsiteX7" fmla="*/ 152400 w 342900"/>
              <a:gd name="connsiteY7" fmla="*/ 19050 h 342900"/>
              <a:gd name="connsiteX8" fmla="*/ 171450 w 342900"/>
              <a:gd name="connsiteY8" fmla="*/ 0 h 342900"/>
              <a:gd name="connsiteX9" fmla="*/ 95250 w 342900"/>
              <a:gd name="connsiteY9" fmla="*/ 57150 h 342900"/>
              <a:gd name="connsiteX10" fmla="*/ 114172 w 342900"/>
              <a:gd name="connsiteY10" fmla="*/ 73978 h 342900"/>
              <a:gd name="connsiteX11" fmla="*/ 114300 w 342900"/>
              <a:gd name="connsiteY11" fmla="*/ 76200 h 342900"/>
              <a:gd name="connsiteX12" fmla="*/ 114300 w 342900"/>
              <a:gd name="connsiteY12" fmla="*/ 266700 h 342900"/>
              <a:gd name="connsiteX13" fmla="*/ 95250 w 342900"/>
              <a:gd name="connsiteY13" fmla="*/ 285750 h 342900"/>
              <a:gd name="connsiteX14" fmla="*/ 76328 w 342900"/>
              <a:gd name="connsiteY14" fmla="*/ 268921 h 342900"/>
              <a:gd name="connsiteX15" fmla="*/ 76200 w 342900"/>
              <a:gd name="connsiteY15" fmla="*/ 266700 h 342900"/>
              <a:gd name="connsiteX16" fmla="*/ 76200 w 342900"/>
              <a:gd name="connsiteY16" fmla="*/ 76200 h 342900"/>
              <a:gd name="connsiteX17" fmla="*/ 95250 w 342900"/>
              <a:gd name="connsiteY17" fmla="*/ 57150 h 342900"/>
              <a:gd name="connsiteX18" fmla="*/ 247650 w 342900"/>
              <a:gd name="connsiteY18" fmla="*/ 57150 h 342900"/>
              <a:gd name="connsiteX19" fmla="*/ 266572 w 342900"/>
              <a:gd name="connsiteY19" fmla="*/ 73978 h 342900"/>
              <a:gd name="connsiteX20" fmla="*/ 266700 w 342900"/>
              <a:gd name="connsiteY20" fmla="*/ 76200 h 342900"/>
              <a:gd name="connsiteX21" fmla="*/ 266700 w 342900"/>
              <a:gd name="connsiteY21" fmla="*/ 266700 h 342900"/>
              <a:gd name="connsiteX22" fmla="*/ 247650 w 342900"/>
              <a:gd name="connsiteY22" fmla="*/ 285750 h 342900"/>
              <a:gd name="connsiteX23" fmla="*/ 228728 w 342900"/>
              <a:gd name="connsiteY23" fmla="*/ 268921 h 342900"/>
              <a:gd name="connsiteX24" fmla="*/ 228600 w 342900"/>
              <a:gd name="connsiteY24" fmla="*/ 266700 h 342900"/>
              <a:gd name="connsiteX25" fmla="*/ 228600 w 342900"/>
              <a:gd name="connsiteY25" fmla="*/ 76200 h 342900"/>
              <a:gd name="connsiteX26" fmla="*/ 247650 w 342900"/>
              <a:gd name="connsiteY26" fmla="*/ 57150 h 342900"/>
              <a:gd name="connsiteX27" fmla="*/ 19050 w 342900"/>
              <a:gd name="connsiteY27" fmla="*/ 114300 h 342900"/>
              <a:gd name="connsiteX28" fmla="*/ 37972 w 342900"/>
              <a:gd name="connsiteY28" fmla="*/ 131128 h 342900"/>
              <a:gd name="connsiteX29" fmla="*/ 38100 w 342900"/>
              <a:gd name="connsiteY29" fmla="*/ 133350 h 342900"/>
              <a:gd name="connsiteX30" fmla="*/ 38100 w 342900"/>
              <a:gd name="connsiteY30" fmla="*/ 209550 h 342900"/>
              <a:gd name="connsiteX31" fmla="*/ 19050 w 342900"/>
              <a:gd name="connsiteY31" fmla="*/ 228600 h 342900"/>
              <a:gd name="connsiteX32" fmla="*/ 128 w 342900"/>
              <a:gd name="connsiteY32" fmla="*/ 211771 h 342900"/>
              <a:gd name="connsiteX33" fmla="*/ 0 w 342900"/>
              <a:gd name="connsiteY33" fmla="*/ 209550 h 342900"/>
              <a:gd name="connsiteX34" fmla="*/ 0 w 342900"/>
              <a:gd name="connsiteY34" fmla="*/ 133350 h 342900"/>
              <a:gd name="connsiteX35" fmla="*/ 19050 w 342900"/>
              <a:gd name="connsiteY35" fmla="*/ 114300 h 342900"/>
              <a:gd name="connsiteX36" fmla="*/ 323850 w 342900"/>
              <a:gd name="connsiteY36" fmla="*/ 114300 h 342900"/>
              <a:gd name="connsiteX37" fmla="*/ 342772 w 342900"/>
              <a:gd name="connsiteY37" fmla="*/ 131128 h 342900"/>
              <a:gd name="connsiteX38" fmla="*/ 342900 w 342900"/>
              <a:gd name="connsiteY38" fmla="*/ 133350 h 342900"/>
              <a:gd name="connsiteX39" fmla="*/ 342900 w 342900"/>
              <a:gd name="connsiteY39" fmla="*/ 209550 h 342900"/>
              <a:gd name="connsiteX40" fmla="*/ 323850 w 342900"/>
              <a:gd name="connsiteY40" fmla="*/ 228600 h 342900"/>
              <a:gd name="connsiteX41" fmla="*/ 304928 w 342900"/>
              <a:gd name="connsiteY41" fmla="*/ 211771 h 342900"/>
              <a:gd name="connsiteX42" fmla="*/ 304800 w 342900"/>
              <a:gd name="connsiteY42" fmla="*/ 209550 h 342900"/>
              <a:gd name="connsiteX43" fmla="*/ 304800 w 342900"/>
              <a:gd name="connsiteY43" fmla="*/ 133350 h 342900"/>
              <a:gd name="connsiteX44" fmla="*/ 323850 w 342900"/>
              <a:gd name="connsiteY44"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2900" h="342900">
                <a:moveTo>
                  <a:pt x="171450" y="0"/>
                </a:moveTo>
                <a:cubicBezTo>
                  <a:pt x="181219" y="0"/>
                  <a:pt x="189271" y="7354"/>
                  <a:pt x="190372" y="16828"/>
                </a:cubicBezTo>
                <a:lnTo>
                  <a:pt x="190500" y="19050"/>
                </a:lnTo>
                <a:lnTo>
                  <a:pt x="190500" y="323850"/>
                </a:lnTo>
                <a:cubicBezTo>
                  <a:pt x="190500" y="334371"/>
                  <a:pt x="181971" y="342900"/>
                  <a:pt x="171450" y="342900"/>
                </a:cubicBezTo>
                <a:cubicBezTo>
                  <a:pt x="161681" y="342900"/>
                  <a:pt x="153629" y="335547"/>
                  <a:pt x="152528" y="326071"/>
                </a:cubicBezTo>
                <a:lnTo>
                  <a:pt x="152400" y="323850"/>
                </a:lnTo>
                <a:lnTo>
                  <a:pt x="152400" y="19050"/>
                </a:lnTo>
                <a:cubicBezTo>
                  <a:pt x="152400" y="8529"/>
                  <a:pt x="160929" y="0"/>
                  <a:pt x="171450" y="0"/>
                </a:cubicBezTo>
                <a:close/>
                <a:moveTo>
                  <a:pt x="95250" y="57150"/>
                </a:moveTo>
                <a:cubicBezTo>
                  <a:pt x="105020" y="57150"/>
                  <a:pt x="113071" y="64504"/>
                  <a:pt x="114172" y="73978"/>
                </a:cubicBezTo>
                <a:lnTo>
                  <a:pt x="114300" y="76200"/>
                </a:lnTo>
                <a:lnTo>
                  <a:pt x="114300" y="266700"/>
                </a:lnTo>
                <a:cubicBezTo>
                  <a:pt x="114300" y="277221"/>
                  <a:pt x="105771" y="285750"/>
                  <a:pt x="95250" y="285750"/>
                </a:cubicBezTo>
                <a:cubicBezTo>
                  <a:pt x="85480" y="285750"/>
                  <a:pt x="77429" y="278397"/>
                  <a:pt x="76328" y="268921"/>
                </a:cubicBezTo>
                <a:lnTo>
                  <a:pt x="76200" y="266700"/>
                </a:lnTo>
                <a:lnTo>
                  <a:pt x="76200" y="76200"/>
                </a:lnTo>
                <a:cubicBezTo>
                  <a:pt x="76200" y="65679"/>
                  <a:pt x="84729" y="57150"/>
                  <a:pt x="95250" y="57150"/>
                </a:cubicBezTo>
                <a:close/>
                <a:moveTo>
                  <a:pt x="247650" y="57150"/>
                </a:moveTo>
                <a:cubicBezTo>
                  <a:pt x="257419" y="57150"/>
                  <a:pt x="265471" y="64504"/>
                  <a:pt x="266572" y="73978"/>
                </a:cubicBezTo>
                <a:lnTo>
                  <a:pt x="266700" y="76200"/>
                </a:lnTo>
                <a:lnTo>
                  <a:pt x="266700" y="266700"/>
                </a:lnTo>
                <a:cubicBezTo>
                  <a:pt x="266700" y="277221"/>
                  <a:pt x="258171" y="285750"/>
                  <a:pt x="247650" y="285750"/>
                </a:cubicBezTo>
                <a:cubicBezTo>
                  <a:pt x="237881" y="285750"/>
                  <a:pt x="229829" y="278397"/>
                  <a:pt x="228728" y="268921"/>
                </a:cubicBezTo>
                <a:lnTo>
                  <a:pt x="228600" y="266700"/>
                </a:lnTo>
                <a:lnTo>
                  <a:pt x="228600" y="76200"/>
                </a:lnTo>
                <a:cubicBezTo>
                  <a:pt x="228600" y="65679"/>
                  <a:pt x="237129" y="57150"/>
                  <a:pt x="247650" y="57150"/>
                </a:cubicBezTo>
                <a:close/>
                <a:moveTo>
                  <a:pt x="19050" y="114300"/>
                </a:moveTo>
                <a:cubicBezTo>
                  <a:pt x="28820" y="114300"/>
                  <a:pt x="36871" y="121654"/>
                  <a:pt x="37972" y="131128"/>
                </a:cubicBezTo>
                <a:lnTo>
                  <a:pt x="38100" y="133350"/>
                </a:lnTo>
                <a:lnTo>
                  <a:pt x="38100" y="209550"/>
                </a:lnTo>
                <a:cubicBezTo>
                  <a:pt x="38100" y="220071"/>
                  <a:pt x="29571" y="228600"/>
                  <a:pt x="19050" y="228600"/>
                </a:cubicBezTo>
                <a:cubicBezTo>
                  <a:pt x="9280" y="228600"/>
                  <a:pt x="1229" y="221247"/>
                  <a:pt x="128" y="211771"/>
                </a:cubicBezTo>
                <a:lnTo>
                  <a:pt x="0" y="209550"/>
                </a:lnTo>
                <a:lnTo>
                  <a:pt x="0" y="133350"/>
                </a:lnTo>
                <a:cubicBezTo>
                  <a:pt x="0" y="122829"/>
                  <a:pt x="8529" y="114300"/>
                  <a:pt x="19050" y="114300"/>
                </a:cubicBezTo>
                <a:close/>
                <a:moveTo>
                  <a:pt x="323850" y="114300"/>
                </a:moveTo>
                <a:cubicBezTo>
                  <a:pt x="333619" y="114300"/>
                  <a:pt x="341671" y="121654"/>
                  <a:pt x="342772" y="131128"/>
                </a:cubicBezTo>
                <a:lnTo>
                  <a:pt x="342900" y="133350"/>
                </a:lnTo>
                <a:lnTo>
                  <a:pt x="342900" y="209550"/>
                </a:lnTo>
                <a:cubicBezTo>
                  <a:pt x="342900" y="220071"/>
                  <a:pt x="334371" y="228600"/>
                  <a:pt x="323850" y="228600"/>
                </a:cubicBezTo>
                <a:cubicBezTo>
                  <a:pt x="314081" y="228600"/>
                  <a:pt x="306029" y="221247"/>
                  <a:pt x="304928" y="211771"/>
                </a:cubicBezTo>
                <a:lnTo>
                  <a:pt x="304800" y="209550"/>
                </a:lnTo>
                <a:lnTo>
                  <a:pt x="304800" y="133350"/>
                </a:lnTo>
                <a:cubicBezTo>
                  <a:pt x="304800" y="122829"/>
                  <a:pt x="313329" y="114300"/>
                  <a:pt x="323850" y="11430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TextBox 22">
            <a:extLst>
              <a:ext uri="{FF2B5EF4-FFF2-40B4-BE49-F238E27FC236}">
                <a16:creationId xmlns:a16="http://schemas.microsoft.com/office/drawing/2014/main" id="{89AE90C9-0415-304A-9EAE-DDEADA2E7ABA}"/>
              </a:ext>
            </a:extLst>
          </p:cNvPr>
          <p:cNvSpPr txBox="1">
            <a:spLocks/>
          </p:cNvSpPr>
          <p:nvPr/>
        </p:nvSpPr>
        <p:spPr>
          <a:xfrm>
            <a:off x="1454159" y="3196237"/>
            <a:ext cx="4129777" cy="830997"/>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kumimoji="0" lang="en-US" b="0" i="0" u="none" strike="noStrike" kern="1200" cap="none" spc="0" normalizeH="0" baseline="0" noProof="0">
                <a:ln>
                  <a:noFill/>
                </a:ln>
                <a:effectLst/>
                <a:uLnTx/>
                <a:uFillTx/>
                <a:cs typeface="Segoe Sans Display" pitchFamily="2" charset="0"/>
              </a:rPr>
              <a:t>Built-in natural language processing, </a:t>
            </a:r>
            <a:br>
              <a:rPr kumimoji="0" lang="en-US" b="0" i="0" u="none" strike="noStrike" kern="1200" cap="none" spc="0" normalizeH="0" baseline="0" noProof="0">
                <a:ln>
                  <a:noFill/>
                </a:ln>
                <a:effectLst/>
                <a:uLnTx/>
                <a:uFillTx/>
                <a:cs typeface="Segoe Sans Display" pitchFamily="2" charset="0"/>
              </a:rPr>
            </a:br>
            <a:r>
              <a:rPr kumimoji="0" lang="en-US" b="0" i="0" u="none" strike="noStrike" kern="1200" cap="none" spc="0" normalizeH="0" baseline="0" noProof="0">
                <a:ln>
                  <a:noFill/>
                </a:ln>
                <a:effectLst/>
                <a:uLnTx/>
                <a:uFillTx/>
                <a:cs typeface="Segoe Sans Display" pitchFamily="2" charset="0"/>
              </a:rPr>
              <a:t>akin to </a:t>
            </a:r>
            <a:r>
              <a:rPr kumimoji="0" lang="en-US" b="0" i="0" u="none" strike="noStrike" kern="1200" cap="none" spc="0" normalizeH="0" baseline="0" noProof="0" err="1">
                <a:ln>
                  <a:noFill/>
                </a:ln>
                <a:effectLst/>
                <a:uLnTx/>
                <a:uFillTx/>
                <a:cs typeface="Segoe Sans Display" pitchFamily="2" charset="0"/>
              </a:rPr>
              <a:t>ChatCopilot</a:t>
            </a:r>
            <a:r>
              <a:rPr kumimoji="0" lang="en-US" b="0" i="0" u="none" strike="noStrike" kern="1200" cap="none" spc="0" normalizeH="0" baseline="0" noProof="0">
                <a:ln>
                  <a:noFill/>
                </a:ln>
                <a:effectLst/>
                <a:uLnTx/>
                <a:uFillTx/>
                <a:cs typeface="Segoe Sans Display" pitchFamily="2" charset="0"/>
              </a:rPr>
              <a:t> Extension, with </a:t>
            </a: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prompt engineering and moderation</a:t>
            </a:r>
          </a:p>
        </p:txBody>
      </p:sp>
      <p:sp>
        <p:nvSpPr>
          <p:cNvPr id="24" name="Graphic 161" descr="chess pieces">
            <a:extLst>
              <a:ext uri="{FF2B5EF4-FFF2-40B4-BE49-F238E27FC236}">
                <a16:creationId xmlns:a16="http://schemas.microsoft.com/office/drawing/2014/main" id="{76AAA89C-F150-5A47-4209-83B1AD38A719}"/>
              </a:ext>
            </a:extLst>
          </p:cNvPr>
          <p:cNvSpPr>
            <a:spLocks noChangeAspect="1"/>
          </p:cNvSpPr>
          <p:nvPr/>
        </p:nvSpPr>
        <p:spPr>
          <a:xfrm>
            <a:off x="846892" y="4300492"/>
            <a:ext cx="416624" cy="349200"/>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5" name="TextBox 24">
            <a:extLst>
              <a:ext uri="{FF2B5EF4-FFF2-40B4-BE49-F238E27FC236}">
                <a16:creationId xmlns:a16="http://schemas.microsoft.com/office/drawing/2014/main" id="{E3551431-631D-707C-CC29-EBEC71C22AF1}"/>
              </a:ext>
            </a:extLst>
          </p:cNvPr>
          <p:cNvSpPr txBox="1">
            <a:spLocks/>
          </p:cNvSpPr>
          <p:nvPr/>
        </p:nvSpPr>
        <p:spPr>
          <a:xfrm>
            <a:off x="1454161" y="4300492"/>
            <a:ext cx="2504800" cy="1107996"/>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kumimoji="0" lang="en-US" b="0" i="0" u="none" strike="noStrike" kern="1200" cap="none" spc="0" normalizeH="0" baseline="0" noProof="0">
                <a:ln>
                  <a:noFill/>
                </a:ln>
                <a:effectLst/>
                <a:uLnTx/>
                <a:uFillTx/>
                <a:cs typeface="Segoe Sans Display" pitchFamily="2" charset="0"/>
              </a:rPr>
              <a:t>Planning engine that guides conversation </a:t>
            </a:r>
            <a:br>
              <a:rPr kumimoji="0" lang="en-US" b="0" i="0" u="none" strike="noStrike" kern="1200" cap="none" spc="0" normalizeH="0" baseline="0" noProof="0">
                <a:ln>
                  <a:noFill/>
                </a:ln>
                <a:effectLst/>
                <a:uLnTx/>
                <a:uFillTx/>
                <a:cs typeface="Segoe Sans Display" pitchFamily="2" charset="0"/>
              </a:rPr>
            </a:br>
            <a:r>
              <a:rPr kumimoji="0" lang="en-US" b="0" i="0" u="none" strike="noStrike" kern="1200" cap="none" spc="0" normalizeH="0" baseline="0" noProof="0">
                <a:ln>
                  <a:noFill/>
                </a:ln>
                <a:effectLst/>
                <a:uLnTx/>
                <a:uFillTx/>
                <a:cs typeface="Segoe Sans Display" pitchFamily="2" charset="0"/>
              </a:rPr>
              <a:t>to extract </a:t>
            </a: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intents</a:t>
            </a:r>
            <a:r>
              <a:rPr kumimoji="0" lang="en-US" b="0" i="0" u="none" strike="noStrike" kern="1200" cap="none" spc="0" normalizeH="0" baseline="0" noProof="0">
                <a:ln>
                  <a:noFill/>
                </a:ln>
                <a:effectLst/>
                <a:uLnTx/>
                <a:uFillTx/>
                <a:cs typeface="Segoe Sans Display" pitchFamily="2" charset="0"/>
              </a:rPr>
              <a:t> and map to app actions</a:t>
            </a:r>
          </a:p>
        </p:txBody>
      </p:sp>
      <p:sp>
        <p:nvSpPr>
          <p:cNvPr id="26" name="Graphic 67" descr="two people and a checkmark">
            <a:extLst>
              <a:ext uri="{FF2B5EF4-FFF2-40B4-BE49-F238E27FC236}">
                <a16:creationId xmlns:a16="http://schemas.microsoft.com/office/drawing/2014/main" id="{A2B8E341-31F8-2DE8-1E65-DE9CE8DD6A5D}"/>
              </a:ext>
            </a:extLst>
          </p:cNvPr>
          <p:cNvSpPr>
            <a:spLocks noChangeAspect="1"/>
          </p:cNvSpPr>
          <p:nvPr/>
        </p:nvSpPr>
        <p:spPr>
          <a:xfrm>
            <a:off x="852034" y="5681747"/>
            <a:ext cx="410131" cy="349200"/>
          </a:xfrm>
          <a:custGeom>
            <a:avLst/>
            <a:gdLst>
              <a:gd name="connsiteX0" fmla="*/ 111369 w 389792"/>
              <a:gd name="connsiteY0" fmla="*/ 148492 h 371230"/>
              <a:gd name="connsiteX1" fmla="*/ 185615 w 389792"/>
              <a:gd name="connsiteY1" fmla="*/ 74246 h 371230"/>
              <a:gd name="connsiteX2" fmla="*/ 111369 w 389792"/>
              <a:gd name="connsiteY2" fmla="*/ 0 h 371230"/>
              <a:gd name="connsiteX3" fmla="*/ 37123 w 389792"/>
              <a:gd name="connsiteY3" fmla="*/ 74246 h 371230"/>
              <a:gd name="connsiteX4" fmla="*/ 111369 w 389792"/>
              <a:gd name="connsiteY4" fmla="*/ 148492 h 371230"/>
              <a:gd name="connsiteX5" fmla="*/ 278423 w 389792"/>
              <a:gd name="connsiteY5" fmla="*/ 148492 h 371230"/>
              <a:gd name="connsiteX6" fmla="*/ 334108 w 389792"/>
              <a:gd name="connsiteY6" fmla="*/ 92808 h 371230"/>
              <a:gd name="connsiteX7" fmla="*/ 278423 w 389792"/>
              <a:gd name="connsiteY7" fmla="*/ 37123 h 371230"/>
              <a:gd name="connsiteX8" fmla="*/ 222739 w 389792"/>
              <a:gd name="connsiteY8" fmla="*/ 92808 h 371230"/>
              <a:gd name="connsiteX9" fmla="*/ 278423 w 389792"/>
              <a:gd name="connsiteY9" fmla="*/ 148492 h 371230"/>
              <a:gd name="connsiteX10" fmla="*/ 41763 w 389792"/>
              <a:gd name="connsiteY10" fmla="*/ 185615 h 371230"/>
              <a:gd name="connsiteX11" fmla="*/ 0 w 389792"/>
              <a:gd name="connsiteY11" fmla="*/ 227379 h 371230"/>
              <a:gd name="connsiteX12" fmla="*/ 0 w 389792"/>
              <a:gd name="connsiteY12" fmla="*/ 232019 h 371230"/>
              <a:gd name="connsiteX13" fmla="*/ 111369 w 389792"/>
              <a:gd name="connsiteY13" fmla="*/ 315546 h 371230"/>
              <a:gd name="connsiteX14" fmla="*/ 172220 w 389792"/>
              <a:gd name="connsiteY14" fmla="*/ 304177 h 371230"/>
              <a:gd name="connsiteX15" fmla="*/ 167054 w 389792"/>
              <a:gd name="connsiteY15" fmla="*/ 269142 h 371230"/>
              <a:gd name="connsiteX16" fmla="*/ 197504 w 389792"/>
              <a:gd name="connsiteY16" fmla="*/ 189014 h 371230"/>
              <a:gd name="connsiteX17" fmla="*/ 180975 w 389792"/>
              <a:gd name="connsiteY17" fmla="*/ 185615 h 371230"/>
              <a:gd name="connsiteX18" fmla="*/ 41763 w 389792"/>
              <a:gd name="connsiteY18" fmla="*/ 185615 h 371230"/>
              <a:gd name="connsiteX19" fmla="*/ 389792 w 389792"/>
              <a:gd name="connsiteY19" fmla="*/ 269142 h 371230"/>
              <a:gd name="connsiteX20" fmla="*/ 287704 w 389792"/>
              <a:gd name="connsiteY20" fmla="*/ 371231 h 371230"/>
              <a:gd name="connsiteX21" fmla="*/ 185615 w 389792"/>
              <a:gd name="connsiteY21" fmla="*/ 269142 h 371230"/>
              <a:gd name="connsiteX22" fmla="*/ 287704 w 389792"/>
              <a:gd name="connsiteY22" fmla="*/ 167054 h 371230"/>
              <a:gd name="connsiteX23" fmla="*/ 389792 w 389792"/>
              <a:gd name="connsiteY23" fmla="*/ 269142 h 371230"/>
              <a:gd name="connsiteX24" fmla="*/ 336825 w 389792"/>
              <a:gd name="connsiteY24" fmla="*/ 225456 h 371230"/>
              <a:gd name="connsiteX25" fmla="*/ 269142 w 389792"/>
              <a:gd name="connsiteY25" fmla="*/ 293141 h 371230"/>
              <a:gd name="connsiteX26" fmla="*/ 238583 w 389792"/>
              <a:gd name="connsiteY26" fmla="*/ 262579 h 371230"/>
              <a:gd name="connsiteX27" fmla="*/ 225456 w 389792"/>
              <a:gd name="connsiteY27" fmla="*/ 262579 h 371230"/>
              <a:gd name="connsiteX28" fmla="*/ 225456 w 389792"/>
              <a:gd name="connsiteY28" fmla="*/ 275706 h 371230"/>
              <a:gd name="connsiteX29" fmla="*/ 262579 w 389792"/>
              <a:gd name="connsiteY29" fmla="*/ 312829 h 371230"/>
              <a:gd name="connsiteX30" fmla="*/ 275706 w 389792"/>
              <a:gd name="connsiteY30" fmla="*/ 312829 h 371230"/>
              <a:gd name="connsiteX31" fmla="*/ 349952 w 389792"/>
              <a:gd name="connsiteY31" fmla="*/ 238583 h 371230"/>
              <a:gd name="connsiteX32" fmla="*/ 349952 w 389792"/>
              <a:gd name="connsiteY32" fmla="*/ 225456 h 371230"/>
              <a:gd name="connsiteX33" fmla="*/ 336825 w 389792"/>
              <a:gd name="connsiteY33" fmla="*/ 225456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792" h="371230">
                <a:moveTo>
                  <a:pt x="111369" y="148492"/>
                </a:moveTo>
                <a:cubicBezTo>
                  <a:pt x="152374" y="148492"/>
                  <a:pt x="185615" y="115251"/>
                  <a:pt x="185615" y="74246"/>
                </a:cubicBezTo>
                <a:cubicBezTo>
                  <a:pt x="185615" y="33241"/>
                  <a:pt x="152374" y="0"/>
                  <a:pt x="111369" y="0"/>
                </a:cubicBezTo>
                <a:cubicBezTo>
                  <a:pt x="70364" y="0"/>
                  <a:pt x="37123" y="33241"/>
                  <a:pt x="37123" y="74246"/>
                </a:cubicBezTo>
                <a:cubicBezTo>
                  <a:pt x="37123" y="115251"/>
                  <a:pt x="70364" y="148492"/>
                  <a:pt x="111369" y="148492"/>
                </a:cubicBezTo>
                <a:close/>
                <a:moveTo>
                  <a:pt x="278423" y="148492"/>
                </a:moveTo>
                <a:cubicBezTo>
                  <a:pt x="309178" y="148492"/>
                  <a:pt x="334108" y="123561"/>
                  <a:pt x="334108" y="92808"/>
                </a:cubicBezTo>
                <a:cubicBezTo>
                  <a:pt x="334108" y="62054"/>
                  <a:pt x="309178" y="37123"/>
                  <a:pt x="278423" y="37123"/>
                </a:cubicBezTo>
                <a:cubicBezTo>
                  <a:pt x="247669" y="37123"/>
                  <a:pt x="222739" y="62054"/>
                  <a:pt x="222739" y="92808"/>
                </a:cubicBezTo>
                <a:cubicBezTo>
                  <a:pt x="222739" y="123561"/>
                  <a:pt x="247669" y="148492"/>
                  <a:pt x="278423" y="148492"/>
                </a:cubicBezTo>
                <a:close/>
                <a:moveTo>
                  <a:pt x="41763" y="185615"/>
                </a:moveTo>
                <a:cubicBezTo>
                  <a:pt x="18698" y="185615"/>
                  <a:pt x="0" y="204314"/>
                  <a:pt x="0" y="227379"/>
                </a:cubicBezTo>
                <a:lnTo>
                  <a:pt x="0" y="232019"/>
                </a:lnTo>
                <a:cubicBezTo>
                  <a:pt x="0" y="232019"/>
                  <a:pt x="0" y="315546"/>
                  <a:pt x="111369" y="315546"/>
                </a:cubicBezTo>
                <a:cubicBezTo>
                  <a:pt x="137167" y="315546"/>
                  <a:pt x="156990" y="311064"/>
                  <a:pt x="172220" y="304177"/>
                </a:cubicBezTo>
                <a:cubicBezTo>
                  <a:pt x="168860" y="293089"/>
                  <a:pt x="167054" y="281326"/>
                  <a:pt x="167054" y="269142"/>
                </a:cubicBezTo>
                <a:cubicBezTo>
                  <a:pt x="167054" y="238388"/>
                  <a:pt x="178560" y="210323"/>
                  <a:pt x="197504" y="189014"/>
                </a:cubicBezTo>
                <a:cubicBezTo>
                  <a:pt x="192435" y="186827"/>
                  <a:pt x="186846" y="185615"/>
                  <a:pt x="180975" y="185615"/>
                </a:cubicBezTo>
                <a:lnTo>
                  <a:pt x="41763" y="185615"/>
                </a:lnTo>
                <a:close/>
                <a:moveTo>
                  <a:pt x="389792" y="269142"/>
                </a:moveTo>
                <a:cubicBezTo>
                  <a:pt x="389792" y="325525"/>
                  <a:pt x="344086" y="371231"/>
                  <a:pt x="287704" y="371231"/>
                </a:cubicBezTo>
                <a:cubicBezTo>
                  <a:pt x="231321" y="371231"/>
                  <a:pt x="185615" y="325525"/>
                  <a:pt x="185615" y="269142"/>
                </a:cubicBezTo>
                <a:cubicBezTo>
                  <a:pt x="185615" y="212760"/>
                  <a:pt x="231321" y="167054"/>
                  <a:pt x="287704" y="167054"/>
                </a:cubicBezTo>
                <a:cubicBezTo>
                  <a:pt x="344086" y="167054"/>
                  <a:pt x="389792" y="212760"/>
                  <a:pt x="389792" y="269142"/>
                </a:cubicBezTo>
                <a:close/>
                <a:moveTo>
                  <a:pt x="336825" y="225456"/>
                </a:moveTo>
                <a:lnTo>
                  <a:pt x="269142" y="293141"/>
                </a:lnTo>
                <a:lnTo>
                  <a:pt x="238583" y="262579"/>
                </a:lnTo>
                <a:cubicBezTo>
                  <a:pt x="234958" y="258956"/>
                  <a:pt x="229081" y="258956"/>
                  <a:pt x="225456" y="262579"/>
                </a:cubicBezTo>
                <a:cubicBezTo>
                  <a:pt x="221833" y="266204"/>
                  <a:pt x="221833" y="272081"/>
                  <a:pt x="225456" y="275706"/>
                </a:cubicBezTo>
                <a:lnTo>
                  <a:pt x="262579" y="312829"/>
                </a:lnTo>
                <a:cubicBezTo>
                  <a:pt x="266204" y="316452"/>
                  <a:pt x="272081" y="316452"/>
                  <a:pt x="275706" y="312829"/>
                </a:cubicBezTo>
                <a:lnTo>
                  <a:pt x="349952" y="238583"/>
                </a:lnTo>
                <a:cubicBezTo>
                  <a:pt x="353575" y="234958"/>
                  <a:pt x="353575" y="229081"/>
                  <a:pt x="349952" y="225456"/>
                </a:cubicBezTo>
                <a:cubicBezTo>
                  <a:pt x="346327" y="221833"/>
                  <a:pt x="340450" y="221833"/>
                  <a:pt x="336825" y="225456"/>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TextBox 30">
            <a:extLst>
              <a:ext uri="{FF2B5EF4-FFF2-40B4-BE49-F238E27FC236}">
                <a16:creationId xmlns:a16="http://schemas.microsoft.com/office/drawing/2014/main" id="{E6704AA1-8ED9-86E4-5287-E49BCEC504B5}"/>
              </a:ext>
            </a:extLst>
          </p:cNvPr>
          <p:cNvSpPr txBox="1">
            <a:spLocks/>
          </p:cNvSpPr>
          <p:nvPr/>
        </p:nvSpPr>
        <p:spPr>
          <a:xfrm>
            <a:off x="1436575" y="5681747"/>
            <a:ext cx="4129777" cy="553998"/>
          </a:xfrm>
          <a:prstGeom prst="rect">
            <a:avLst/>
          </a:prstGeom>
          <a:noFill/>
        </p:spPr>
        <p:txBody>
          <a:bodyPr wrap="square" lIns="0" tIns="0" rIns="0" bIns="0" anchor="ctr" anchorCtr="0">
            <a:spAutoFit/>
          </a:bodyPr>
          <a:lstStyle/>
          <a:p>
            <a:pPr marL="0" marR="0" lvl="0" indent="0" algn="l" defTabSz="914400" rtl="0" eaLnBrk="1" fontAlgn="auto" latinLnBrk="0" hangingPunct="1">
              <a:lnSpc>
                <a:spcPct val="100000"/>
              </a:lnSpc>
              <a:spcBef>
                <a:spcPts val="0"/>
              </a:spcBef>
              <a:spcAft>
                <a:spcPts val="1800"/>
              </a:spcAft>
              <a:buClr>
                <a:srgbClr val="49C5B1"/>
              </a:buClr>
              <a:buSzPct val="90000"/>
              <a:buFontTx/>
              <a:buNone/>
              <a:tabLst/>
              <a:defRPr/>
            </a:pPr>
            <a:r>
              <a:rPr lang="en-US"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LLM modularity </a:t>
            </a:r>
            <a:r>
              <a:rPr kumimoji="0" lang="en-US" b="0" i="0" u="none" strike="noStrike" kern="1200" cap="none" spc="0" normalizeH="0" baseline="0" noProof="0">
                <a:ln>
                  <a:noFill/>
                </a:ln>
                <a:effectLst/>
                <a:uLnTx/>
                <a:uFillTx/>
                <a:cs typeface="Segoe Sans Display" pitchFamily="2" charset="0"/>
              </a:rPr>
              <a:t>– developers can use any LLM they choose</a:t>
            </a:r>
          </a:p>
        </p:txBody>
      </p:sp>
      <p:sp>
        <p:nvSpPr>
          <p:cNvPr id="33" name="Rectangle: Rounded Corners 15">
            <a:extLst>
              <a:ext uri="{FF2B5EF4-FFF2-40B4-BE49-F238E27FC236}">
                <a16:creationId xmlns:a16="http://schemas.microsoft.com/office/drawing/2014/main" id="{09F51433-575E-F28A-9B65-2BB50FB5EA1A}"/>
              </a:ext>
              <a:ext uri="{C183D7F6-B498-43B3-948B-1728B52AA6E4}">
                <adec:decorative xmlns:adec="http://schemas.microsoft.com/office/drawing/2017/decorative" val="0"/>
              </a:ext>
            </a:extLst>
          </p:cNvPr>
          <p:cNvSpPr/>
          <p:nvPr/>
        </p:nvSpPr>
        <p:spPr>
          <a:xfrm>
            <a:off x="5998773" y="1865164"/>
            <a:ext cx="5610615"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@bot make a task for Babak from this</a:t>
            </a:r>
          </a:p>
        </p:txBody>
      </p:sp>
      <p:sp>
        <p:nvSpPr>
          <p:cNvPr id="35" name="Rectangle: Rounded Corners 12">
            <a:extLst>
              <a:ext uri="{FF2B5EF4-FFF2-40B4-BE49-F238E27FC236}">
                <a16:creationId xmlns:a16="http://schemas.microsoft.com/office/drawing/2014/main" id="{05055A6F-6448-E31E-1967-784276F10C87}"/>
              </a:ext>
              <a:ext uri="{C183D7F6-B498-43B3-948B-1728B52AA6E4}">
                <adec:decorative xmlns:adec="http://schemas.microsoft.com/office/drawing/2017/decorative" val="1"/>
              </a:ext>
            </a:extLst>
          </p:cNvPr>
          <p:cNvSpPr/>
          <p:nvPr/>
        </p:nvSpPr>
        <p:spPr>
          <a:xfrm>
            <a:off x="5998773" y="3078110"/>
            <a:ext cx="2806137" cy="1117899"/>
          </a:xfrm>
          <a:prstGeom prst="roundRect">
            <a:avLst>
              <a:gd name="adj" fmla="val 49213"/>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lvl="0" algn="ctr" defTabSz="932449" fontAlgn="base">
              <a:spcBef>
                <a:spcPts val="600"/>
              </a:spcBef>
              <a:spcAft>
                <a:spcPct val="0"/>
              </a:spcAft>
              <a:defRPr/>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Copilot built with </a:t>
            </a:r>
            <a:br>
              <a:rPr lang="en-US" sz="1600">
                <a:gradFill>
                  <a:gsLst>
                    <a:gs pos="1399">
                      <a:srgbClr val="FFFFFF"/>
                    </a:gs>
                    <a:gs pos="17000">
                      <a:srgbClr val="FFFFFF"/>
                    </a:gs>
                  </a:gsLst>
                  <a:path path="circle">
                    <a:fillToRect l="100000" t="100000"/>
                  </a:path>
                </a:gradFill>
                <a:latin typeface="+mj-lt"/>
                <a:cs typeface="Segoe UI" panose="020B0502040204020203" pitchFamily="34" charset="0"/>
              </a:rPr>
            </a:b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the  Teams AI Library</a:t>
            </a:r>
          </a:p>
        </p:txBody>
      </p:sp>
      <p:sp>
        <p:nvSpPr>
          <p:cNvPr id="37" name="Rectangle: Rounded Corners 15">
            <a:extLst>
              <a:ext uri="{FF2B5EF4-FFF2-40B4-BE49-F238E27FC236}">
                <a16:creationId xmlns:a16="http://schemas.microsoft.com/office/drawing/2014/main" id="{73DF1ED8-6AD6-F37E-22D1-9F060C8A397B}"/>
              </a:ext>
              <a:ext uri="{C183D7F6-B498-43B3-948B-1728B52AA6E4}">
                <adec:decorative xmlns:adec="http://schemas.microsoft.com/office/drawing/2017/decorative" val="0"/>
              </a:ext>
            </a:extLst>
          </p:cNvPr>
          <p:cNvSpPr/>
          <p:nvPr/>
        </p:nvSpPr>
        <p:spPr>
          <a:xfrm>
            <a:off x="9714976" y="3121390"/>
            <a:ext cx="1895132"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LLM</a:t>
            </a:r>
          </a:p>
        </p:txBody>
      </p:sp>
      <p:sp>
        <p:nvSpPr>
          <p:cNvPr id="39" name="Rectangle: Rounded Corners 15">
            <a:extLst>
              <a:ext uri="{FF2B5EF4-FFF2-40B4-BE49-F238E27FC236}">
                <a16:creationId xmlns:a16="http://schemas.microsoft.com/office/drawing/2014/main" id="{48F28F38-F995-6658-A6DE-26817A2FD21F}"/>
              </a:ext>
              <a:ext uri="{C183D7F6-B498-43B3-948B-1728B52AA6E4}">
                <adec:decorative xmlns:adec="http://schemas.microsoft.com/office/drawing/2017/decorative" val="0"/>
              </a:ext>
            </a:extLst>
          </p:cNvPr>
          <p:cNvSpPr/>
          <p:nvPr/>
        </p:nvSpPr>
        <p:spPr>
          <a:xfrm>
            <a:off x="9714975" y="3758894"/>
            <a:ext cx="1895133"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Microsoft 365</a:t>
            </a:r>
          </a:p>
        </p:txBody>
      </p:sp>
      <p:sp>
        <p:nvSpPr>
          <p:cNvPr id="41" name="Rectangle: Rounded Corners 15">
            <a:extLst>
              <a:ext uri="{FF2B5EF4-FFF2-40B4-BE49-F238E27FC236}">
                <a16:creationId xmlns:a16="http://schemas.microsoft.com/office/drawing/2014/main" id="{9F880A08-0BBD-7BCF-558E-092E07833CB9}"/>
              </a:ext>
              <a:ext uri="{C183D7F6-B498-43B3-948B-1728B52AA6E4}">
                <adec:decorative xmlns:adec="http://schemas.microsoft.com/office/drawing/2017/decorative" val="0"/>
              </a:ext>
            </a:extLst>
          </p:cNvPr>
          <p:cNvSpPr/>
          <p:nvPr/>
        </p:nvSpPr>
        <p:spPr>
          <a:xfrm>
            <a:off x="5998773" y="4976276"/>
            <a:ext cx="5610615"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Here’s the new task for Babak, everything look good</a:t>
            </a:r>
          </a:p>
        </p:txBody>
      </p:sp>
      <p:pic>
        <p:nvPicPr>
          <p:cNvPr id="3" name="Picture 2">
            <a:extLst>
              <a:ext uri="{FF2B5EF4-FFF2-40B4-BE49-F238E27FC236}">
                <a16:creationId xmlns:a16="http://schemas.microsoft.com/office/drawing/2014/main" id="{0F43E7A7-71E2-2FA2-19DF-0BC996F936A9}"/>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rot="7276690">
            <a:off x="4050098" y="2482644"/>
            <a:ext cx="425642" cy="452728"/>
          </a:xfrm>
          <a:prstGeom prst="rect">
            <a:avLst/>
          </a:prstGeom>
        </p:spPr>
      </p:pic>
    </p:spTree>
    <p:extLst>
      <p:ext uri="{BB962C8B-B14F-4D97-AF65-F5344CB8AC3E}">
        <p14:creationId xmlns:p14="http://schemas.microsoft.com/office/powerpoint/2010/main" val="32703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200"/>
                                  </p:stCondLst>
                                  <p:childTnLst>
                                    <p:animMotion origin="layout" path="M -0.02786 0.00023 L -1.66667E-6 1.48148E-6 " pathEditMode="relative" rAng="0" ptsTypes="AA">
                                      <p:cBhvr>
                                        <p:cTn id="9" dur="700" fill="hold"/>
                                        <p:tgtEl>
                                          <p:spTgt spid="20"/>
                                        </p:tgtEl>
                                        <p:attrNameLst>
                                          <p:attrName>ppt_x</p:attrName>
                                          <p:attrName>ppt_y</p:attrName>
                                        </p:attrNameLst>
                                      </p:cBhvr>
                                      <p:rCtr x="1393" y="-23"/>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50000" fill="hold" grpId="1" nodeType="withEffect">
                                  <p:stCondLst>
                                    <p:cond delay="300"/>
                                  </p:stCondLst>
                                  <p:childTnLst>
                                    <p:animMotion origin="layout" path="M -0.02786 0.00023 L -1.66667E-6 -2.22222E-6 " pathEditMode="relative" rAng="0" ptsTypes="AA">
                                      <p:cBhvr>
                                        <p:cTn id="14" dur="700" fill="hold"/>
                                        <p:tgtEl>
                                          <p:spTgt spid="23"/>
                                        </p:tgtEl>
                                        <p:attrNameLst>
                                          <p:attrName>ppt_x</p:attrName>
                                          <p:attrName>ppt_y</p:attrName>
                                        </p:attrNameLst>
                                      </p:cBhvr>
                                      <p:rCtr x="1393" y="-23"/>
                                    </p:animMotion>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50000" fill="hold" grpId="1" nodeType="withEffect">
                                  <p:stCondLst>
                                    <p:cond delay="400"/>
                                  </p:stCondLst>
                                  <p:childTnLst>
                                    <p:animMotion origin="layout" path="M -0.02787 0.00023 L 4.79167E-6 -3.7037E-7 " pathEditMode="relative" rAng="0" ptsTypes="AA">
                                      <p:cBhvr>
                                        <p:cTn id="19" dur="700" fill="hold"/>
                                        <p:tgtEl>
                                          <p:spTgt spid="25"/>
                                        </p:tgtEl>
                                        <p:attrNameLst>
                                          <p:attrName>ppt_x</p:attrName>
                                          <p:attrName>ppt_y</p:attrName>
                                        </p:attrNameLst>
                                      </p:cBhvr>
                                      <p:rCtr x="1393" y="-23"/>
                                    </p:animMotion>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50000" fill="hold" grpId="1" nodeType="withEffect">
                                  <p:stCondLst>
                                    <p:cond delay="500"/>
                                  </p:stCondLst>
                                  <p:childTnLst>
                                    <p:animMotion origin="layout" path="M -0.02786 0.00023 L -1.66667E-6 -1.85185E-6 " pathEditMode="relative" rAng="0" ptsTypes="AA">
                                      <p:cBhvr>
                                        <p:cTn id="24" dur="700" fill="hold"/>
                                        <p:tgtEl>
                                          <p:spTgt spid="31"/>
                                        </p:tgtEl>
                                        <p:attrNameLst>
                                          <p:attrName>ppt_x</p:attrName>
                                          <p:attrName>ppt_y</p:attrName>
                                        </p:attrNameLst>
                                      </p:cBhvr>
                                      <p:rCtr x="1393" y="-23"/>
                                    </p:animMotion>
                                  </p:childTnLst>
                                </p:cTn>
                              </p:par>
                              <p:par>
                                <p:cTn id="25" presetID="53" presetClass="entr" presetSubtype="16" accel="50000" decel="5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6" presetClass="emph" presetSubtype="0" decel="100000" autoRev="1" fill="hold" grpId="1" nodeType="withEffect">
                                  <p:stCondLst>
                                    <p:cond delay="500"/>
                                  </p:stCondLst>
                                  <p:childTnLst>
                                    <p:animScale>
                                      <p:cBhvr>
                                        <p:cTn id="31" dur="300" fill="hold"/>
                                        <p:tgtEl>
                                          <p:spTgt spid="26"/>
                                        </p:tgtEl>
                                      </p:cBhvr>
                                      <p:by x="120000" y="120000"/>
                                    </p:animScale>
                                  </p:childTnLst>
                                </p:cTn>
                              </p:par>
                              <p:par>
                                <p:cTn id="32" presetID="10" presetClass="entr" presetSubtype="0" fill="hold" grpId="0"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42" presetClass="path" presetSubtype="0" decel="100000" fill="hold" grpId="1" nodeType="withEffect">
                                  <p:stCondLst>
                                    <p:cond delay="400"/>
                                  </p:stCondLst>
                                  <p:childTnLst>
                                    <p:animMotion origin="layout" path="M 4.58333E-6 -2.59259E-6 L 4.58333E-6 0.03542 " pathEditMode="relative" rAng="0" ptsTypes="AA">
                                      <p:cBhvr>
                                        <p:cTn id="36" dur="700" spd="-100000" fill="hold"/>
                                        <p:tgtEl>
                                          <p:spTgt spid="24"/>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600"/>
                                  </p:stCondLst>
                                  <p:childTnLst>
                                    <p:animMotion origin="layout" path="M -4.58333E-6 -3.7037E-6 L -4.58333E-6 0.03542 " pathEditMode="relative" rAng="0" ptsTypes="AA">
                                      <p:cBhvr>
                                        <p:cTn id="41" dur="700" spd="-100000" fill="hold"/>
                                        <p:tgtEl>
                                          <p:spTgt spid="33"/>
                                        </p:tgtEl>
                                        <p:attrNameLst>
                                          <p:attrName>ppt_x</p:attrName>
                                          <p:attrName>ppt_y</p:attrName>
                                        </p:attrNameLst>
                                      </p:cBhvr>
                                      <p:rCtr x="0" y="1759"/>
                                    </p:animMotion>
                                  </p:childTnLst>
                                </p:cTn>
                              </p:par>
                              <p:par>
                                <p:cTn id="42" presetID="22" presetClass="entr" presetSubtype="1" fill="hold" nodeType="withEffect">
                                  <p:stCondLst>
                                    <p:cond delay="60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42" presetClass="path" presetSubtype="0" decel="100000" fill="hold" nodeType="withEffect">
                                  <p:stCondLst>
                                    <p:cond delay="600"/>
                                  </p:stCondLst>
                                  <p:childTnLst>
                                    <p:animMotion origin="layout" path="M -1.45833E-6 4.07407E-6 L -1.45833E-6 0.03541 " pathEditMode="relative" rAng="0" ptsTypes="AA">
                                      <p:cBhvr>
                                        <p:cTn id="46" dur="700" spd="-100000" fill="hold"/>
                                        <p:tgtEl>
                                          <p:spTgt spid="34"/>
                                        </p:tgtEl>
                                        <p:attrNameLst>
                                          <p:attrName>ppt_x</p:attrName>
                                          <p:attrName>ppt_y</p:attrName>
                                        </p:attrNameLst>
                                      </p:cBhvr>
                                      <p:rCtr x="0" y="1759"/>
                                    </p:animMotion>
                                  </p:childTnLst>
                                </p:cTn>
                              </p:par>
                              <p:par>
                                <p:cTn id="47" presetID="22" presetClass="entr" presetSubtype="1" fill="hold" nodeType="withEffect">
                                  <p:stCondLst>
                                    <p:cond delay="60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par>
                                <p:cTn id="50" presetID="42" presetClass="path" presetSubtype="0" decel="100000" fill="hold" nodeType="withEffect">
                                  <p:stCondLst>
                                    <p:cond delay="600"/>
                                  </p:stCondLst>
                                  <p:childTnLst>
                                    <p:animMotion origin="layout" path="M -1.45833E-6 -3.7037E-7 L -1.45833E-6 0.03542 " pathEditMode="relative" rAng="0" ptsTypes="AA">
                                      <p:cBhvr>
                                        <p:cTn id="51" dur="700" spd="-100000" fill="hold"/>
                                        <p:tgtEl>
                                          <p:spTgt spid="40"/>
                                        </p:tgtEl>
                                        <p:attrNameLst>
                                          <p:attrName>ppt_x</p:attrName>
                                          <p:attrName>ppt_y</p:attrName>
                                        </p:attrNameLst>
                                      </p:cBhvr>
                                      <p:rCtr x="0" y="1759"/>
                                    </p:animMotion>
                                  </p:childTnLst>
                                </p:cTn>
                              </p:par>
                              <p:par>
                                <p:cTn id="52" presetID="10" presetClass="entr" presetSubtype="0" fill="hold" grpId="0" nodeType="withEffect">
                                  <p:stCondLst>
                                    <p:cond delay="6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42" presetClass="path" presetSubtype="0" decel="100000" fill="hold" grpId="1" nodeType="withEffect">
                                  <p:stCondLst>
                                    <p:cond delay="600"/>
                                  </p:stCondLst>
                                  <p:childTnLst>
                                    <p:animMotion origin="layout" path="M 1.66667E-6 2.96296E-6 L 1.66667E-6 0.03541 " pathEditMode="relative" rAng="0" ptsTypes="AA">
                                      <p:cBhvr>
                                        <p:cTn id="56" dur="700" spd="-100000" fill="hold"/>
                                        <p:tgtEl>
                                          <p:spTgt spid="37"/>
                                        </p:tgtEl>
                                        <p:attrNameLst>
                                          <p:attrName>ppt_x</p:attrName>
                                          <p:attrName>ppt_y</p:attrName>
                                        </p:attrNameLst>
                                      </p:cBhvr>
                                      <p:rCtr x="0" y="1759"/>
                                    </p:animMotion>
                                  </p:childTnLst>
                                </p:cTn>
                              </p:par>
                              <p:par>
                                <p:cTn id="57" presetID="10" presetClass="entr" presetSubtype="0" fill="hold" grpId="0" nodeType="withEffect">
                                  <p:stCondLst>
                                    <p:cond delay="6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42" presetClass="path" presetSubtype="0" decel="100000" fill="hold" grpId="1" nodeType="withEffect">
                                  <p:stCondLst>
                                    <p:cond delay="600"/>
                                  </p:stCondLst>
                                  <p:childTnLst>
                                    <p:animMotion origin="layout" path="M 1.66667E-6 -1.11111E-6 L 1.66667E-6 0.03542 " pathEditMode="relative" rAng="0" ptsTypes="AA">
                                      <p:cBhvr>
                                        <p:cTn id="61" dur="700" spd="-100000" fill="hold"/>
                                        <p:tgtEl>
                                          <p:spTgt spid="39"/>
                                        </p:tgtEl>
                                        <p:attrNameLst>
                                          <p:attrName>ppt_x</p:attrName>
                                          <p:attrName>ppt_y</p:attrName>
                                        </p:attrNameLst>
                                      </p:cBhvr>
                                      <p:rCtr x="0" y="1759"/>
                                    </p:animMotion>
                                  </p:childTnLst>
                                </p:cTn>
                              </p:par>
                              <p:par>
                                <p:cTn id="62" presetID="10" presetClass="entr" presetSubtype="0" fill="hold" grpId="0" nodeType="withEffect">
                                  <p:stCondLst>
                                    <p:cond delay="6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600"/>
                                  </p:stCondLst>
                                  <p:childTnLst>
                                    <p:animMotion origin="layout" path="M -4.58333E-6 2.59259E-6 L -4.58333E-6 0.03541 " pathEditMode="relative" rAng="0" ptsTypes="AA">
                                      <p:cBhvr>
                                        <p:cTn id="66" dur="700" spd="-100000" fill="hold"/>
                                        <p:tgtEl>
                                          <p:spTgt spid="41"/>
                                        </p:tgtEl>
                                        <p:attrNameLst>
                                          <p:attrName>ppt_x</p:attrName>
                                          <p:attrName>ppt_y</p:attrName>
                                        </p:attrNameLst>
                                      </p:cBhvr>
                                      <p:rCtr x="0" y="1759"/>
                                    </p:animMotion>
                                  </p:childTnLst>
                                </p:cTn>
                              </p:par>
                              <p:par>
                                <p:cTn id="67" presetID="10" presetClass="entr" presetSubtype="0" fill="hold" grpId="0" nodeType="withEffect">
                                  <p:stCondLst>
                                    <p:cond delay="6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42" presetClass="path" presetSubtype="0" decel="100000" fill="hold" grpId="1" nodeType="withEffect">
                                  <p:stCondLst>
                                    <p:cond delay="600"/>
                                  </p:stCondLst>
                                  <p:childTnLst>
                                    <p:animMotion origin="layout" path="M -1.25E-6 -3.33333E-6 L -1.25E-6 0.03542 " pathEditMode="relative" rAng="0" ptsTypes="AA">
                                      <p:cBhvr>
                                        <p:cTn id="71" dur="700" spd="-100000" fill="hold"/>
                                        <p:tgtEl>
                                          <p:spTgt spid="35"/>
                                        </p:tgtEl>
                                        <p:attrNameLst>
                                          <p:attrName>ppt_x</p:attrName>
                                          <p:attrName>ppt_y</p:attrName>
                                        </p:attrNameLst>
                                      </p:cBhvr>
                                      <p:rCtr x="0" y="1759"/>
                                    </p:animMotion>
                                  </p:childTnLst>
                                </p:cTn>
                              </p:par>
                              <p:par>
                                <p:cTn id="72" presetID="22" presetClass="entr" presetSubtype="8" fill="hold" nodeType="withEffect">
                                  <p:stCondLst>
                                    <p:cond delay="60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42" presetClass="path" presetSubtype="0" decel="100000" fill="hold" nodeType="withEffect">
                                  <p:stCondLst>
                                    <p:cond delay="600"/>
                                  </p:stCondLst>
                                  <p:childTnLst>
                                    <p:animMotion origin="layout" path="M -2.08333E-6 2.96296E-6 L -2.08333E-6 0.03541 " pathEditMode="relative" rAng="0" ptsTypes="AA">
                                      <p:cBhvr>
                                        <p:cTn id="76" dur="700" spd="-100000" fill="hold"/>
                                        <p:tgtEl>
                                          <p:spTgt spid="36"/>
                                        </p:tgtEl>
                                        <p:attrNameLst>
                                          <p:attrName>ppt_x</p:attrName>
                                          <p:attrName>ppt_y</p:attrName>
                                        </p:attrNameLst>
                                      </p:cBhvr>
                                      <p:rCtr x="0" y="1759"/>
                                    </p:animMotion>
                                  </p:childTnLst>
                                </p:cTn>
                              </p:par>
                              <p:par>
                                <p:cTn id="77" presetID="22" presetClass="entr" presetSubtype="8" fill="hold" nodeType="withEffect">
                                  <p:stCondLst>
                                    <p:cond delay="60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42" presetClass="path" presetSubtype="0" decel="100000" fill="hold" nodeType="withEffect">
                                  <p:stCondLst>
                                    <p:cond delay="600"/>
                                  </p:stCondLst>
                                  <p:childTnLst>
                                    <p:animMotion origin="layout" path="M -2.08333E-6 -1.11111E-6 L -2.08333E-6 0.03542 " pathEditMode="relative" rAng="0" ptsTypes="AA">
                                      <p:cBhvr>
                                        <p:cTn id="81" dur="700" spd="-100000" fill="hold"/>
                                        <p:tgtEl>
                                          <p:spTgt spid="38"/>
                                        </p:tgtEl>
                                        <p:attrNameLst>
                                          <p:attrName>ppt_x</p:attrName>
                                          <p:attrName>ppt_y</p:attrName>
                                        </p:attrNameLst>
                                      </p:cBhvr>
                                      <p:rCtr x="0" y="1759"/>
                                    </p:animMotion>
                                  </p:childTnLst>
                                </p:cTn>
                              </p:par>
                              <p:par>
                                <p:cTn id="82" presetID="10" presetClass="entr" presetSubtype="0" fill="hold" grpId="0" nodeType="withEffect">
                                  <p:stCondLst>
                                    <p:cond delay="1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42" presetClass="path" presetSubtype="0" decel="100000" fill="hold" grpId="1" nodeType="withEffect">
                                  <p:stCondLst>
                                    <p:cond delay="100"/>
                                  </p:stCondLst>
                                  <p:childTnLst>
                                    <p:animMotion origin="layout" path="M 1.25E-6 1.85185E-6 L 1.25E-6 0.03541 " pathEditMode="relative" rAng="0" ptsTypes="AA">
                                      <p:cBhvr>
                                        <p:cTn id="86" dur="700" spd="-100000" fill="hold"/>
                                        <p:tgtEl>
                                          <p:spTgt spid="11"/>
                                        </p:tgtEl>
                                        <p:attrNameLst>
                                          <p:attrName>ppt_x</p:attrName>
                                          <p:attrName>ppt_y</p:attrName>
                                        </p:attrNameLst>
                                      </p:cBhvr>
                                      <p:rCtr x="0" y="1759"/>
                                    </p:animMotion>
                                  </p:childTnLst>
                                </p:cTn>
                              </p:par>
                              <p:par>
                                <p:cTn id="87" presetID="53" presetClass="entr" presetSubtype="16" accel="50000" decel="50000" fill="hold" grpId="0" nodeType="withEffect">
                                  <p:stCondLst>
                                    <p:cond delay="30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par>
                                <p:cTn id="92" presetID="6" presetClass="emph" presetSubtype="0" decel="100000" autoRev="1" fill="hold" grpId="1" nodeType="withEffect">
                                  <p:stCondLst>
                                    <p:cond delay="300"/>
                                  </p:stCondLst>
                                  <p:childTnLst>
                                    <p:animScale>
                                      <p:cBhvr>
                                        <p:cTn id="93" dur="300" fill="hold"/>
                                        <p:tgtEl>
                                          <p:spTgt spid="22"/>
                                        </p:tgtEl>
                                      </p:cBhvr>
                                      <p:by x="120000" y="120000"/>
                                    </p:animScale>
                                  </p:childTnLst>
                                </p:cTn>
                              </p:par>
                              <p:par>
                                <p:cTn id="94" presetID="53" presetClass="entr" presetSubtype="16" accel="50000" decel="50000" fill="hold" grpId="0" nodeType="withEffect">
                                  <p:stCondLst>
                                    <p:cond delay="200"/>
                                  </p:stCondLst>
                                  <p:childTnLst>
                                    <p:set>
                                      <p:cBhvr>
                                        <p:cTn id="95" dur="1" fill="hold">
                                          <p:stCondLst>
                                            <p:cond delay="0"/>
                                          </p:stCondLst>
                                        </p:cTn>
                                        <p:tgtEl>
                                          <p:spTgt spid="13"/>
                                        </p:tgtEl>
                                        <p:attrNameLst>
                                          <p:attrName>style.visibility</p:attrName>
                                        </p:attrNameLst>
                                      </p:cBhvr>
                                      <p:to>
                                        <p:strVal val="visible"/>
                                      </p:to>
                                    </p:set>
                                    <p:anim calcmode="lin" valueType="num">
                                      <p:cBhvr>
                                        <p:cTn id="96" dur="500" fill="hold"/>
                                        <p:tgtEl>
                                          <p:spTgt spid="13"/>
                                        </p:tgtEl>
                                        <p:attrNameLst>
                                          <p:attrName>ppt_w</p:attrName>
                                        </p:attrNameLst>
                                      </p:cBhvr>
                                      <p:tavLst>
                                        <p:tav tm="0">
                                          <p:val>
                                            <p:fltVal val="0"/>
                                          </p:val>
                                        </p:tav>
                                        <p:tav tm="100000">
                                          <p:val>
                                            <p:strVal val="#ppt_w"/>
                                          </p:val>
                                        </p:tav>
                                      </p:tavLst>
                                    </p:anim>
                                    <p:anim calcmode="lin" valueType="num">
                                      <p:cBhvr>
                                        <p:cTn id="97" dur="500" fill="hold"/>
                                        <p:tgtEl>
                                          <p:spTgt spid="13"/>
                                        </p:tgtEl>
                                        <p:attrNameLst>
                                          <p:attrName>ppt_h</p:attrName>
                                        </p:attrNameLst>
                                      </p:cBhvr>
                                      <p:tavLst>
                                        <p:tav tm="0">
                                          <p:val>
                                            <p:fltVal val="0"/>
                                          </p:val>
                                        </p:tav>
                                        <p:tav tm="100000">
                                          <p:val>
                                            <p:strVal val="#ppt_h"/>
                                          </p:val>
                                        </p:tav>
                                      </p:tavLst>
                                    </p:anim>
                                    <p:animEffect transition="in" filter="fade">
                                      <p:cBhvr>
                                        <p:cTn id="98" dur="500"/>
                                        <p:tgtEl>
                                          <p:spTgt spid="13"/>
                                        </p:tgtEl>
                                      </p:cBhvr>
                                    </p:animEffect>
                                  </p:childTnLst>
                                </p:cTn>
                              </p:par>
                              <p:par>
                                <p:cTn id="99" presetID="6" presetClass="emph" presetSubtype="0" decel="100000" autoRev="1" fill="hold" grpId="1" nodeType="withEffect">
                                  <p:stCondLst>
                                    <p:cond delay="200"/>
                                  </p:stCondLst>
                                  <p:childTnLst>
                                    <p:animScale>
                                      <p:cBhvr>
                                        <p:cTn id="100" dur="3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3" grpId="1" animBg="1"/>
      <p:bldP spid="20" grpId="0"/>
      <p:bldP spid="20" grpId="1"/>
      <p:bldP spid="22" grpId="0" animBg="1"/>
      <p:bldP spid="22" grpId="1" animBg="1"/>
      <p:bldP spid="23" grpId="0"/>
      <p:bldP spid="23" grpId="1"/>
      <p:bldP spid="24" grpId="0" animBg="1"/>
      <p:bldP spid="24" grpId="1" animBg="1"/>
      <p:bldP spid="25" grpId="0"/>
      <p:bldP spid="25" grpId="1"/>
      <p:bldP spid="26" grpId="0" animBg="1"/>
      <p:bldP spid="26" grpId="1" animBg="1"/>
      <p:bldP spid="31" grpId="0"/>
      <p:bldP spid="31" grpId="1"/>
      <p:bldP spid="33" grpId="0" animBg="1"/>
      <p:bldP spid="33" grpId="1" animBg="1"/>
      <p:bldP spid="35" grpId="0" animBg="1"/>
      <p:bldP spid="35" grpId="1" animBg="1"/>
      <p:bldP spid="37" grpId="0" animBg="1"/>
      <p:bldP spid="37" grpId="1" animBg="1"/>
      <p:bldP spid="39" grpId="0" animBg="1"/>
      <p:bldP spid="39" grpId="1" animBg="1"/>
      <p:bldP spid="41" grpId="0" animBg="1"/>
      <p:bldP spid="4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86740" y="624534"/>
            <a:ext cx="11018520" cy="553998"/>
          </a:xfrm>
          <a:noFill/>
          <a:ln/>
        </p:spPr>
        <p:txBody>
          <a:bodyPr wrap="square" lIns="0" tIns="0" rIns="0" bIns="0" rtlCol="0" anchor="ctr">
            <a:normAutofit fontScale="90000"/>
          </a:bodyPr>
          <a:lstStyle/>
          <a:p>
            <a:pPr algn="ctr"/>
            <a:r>
              <a:rPr lang="en-US"/>
              <a:t>Get started in 4 simple steps</a:t>
            </a:r>
          </a:p>
        </p:txBody>
      </p:sp>
      <p:sp>
        <p:nvSpPr>
          <p:cNvPr id="2" name="Rectangle: Rounded Corners 15" descr="JavaScript">
            <a:extLst>
              <a:ext uri="{FF2B5EF4-FFF2-40B4-BE49-F238E27FC236}">
                <a16:creationId xmlns:a16="http://schemas.microsoft.com/office/drawing/2014/main" id="{10F242CF-3F3F-8AC4-EF26-A96A5D532101}"/>
              </a:ext>
              <a:ext uri="{C183D7F6-B498-43B3-948B-1728B52AA6E4}">
                <adec:decorative xmlns:adec="http://schemas.microsoft.com/office/drawing/2017/decorative" val="0"/>
              </a:ext>
            </a:extLst>
          </p:cNvPr>
          <p:cNvSpPr/>
          <p:nvPr/>
        </p:nvSpPr>
        <p:spPr>
          <a:xfrm>
            <a:off x="4005787" y="1842965"/>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lvl="0" defTabSz="932449">
              <a:spcBef>
                <a:spcPts val="600"/>
              </a:spcBef>
              <a:defRPr/>
            </a:pPr>
            <a:r>
              <a:rPr lang="en-US" b="1">
                <a:gradFill>
                  <a:gsLst>
                    <a:gs pos="1399">
                      <a:srgbClr val="FFFFFF"/>
                    </a:gs>
                    <a:gs pos="17000">
                      <a:srgbClr val="FFFFFF"/>
                    </a:gs>
                  </a:gsLst>
                  <a:path path="circle">
                    <a:fillToRect l="100000" t="100000"/>
                  </a:path>
                </a:gradFill>
                <a:cs typeface="Segoe UI" panose="020B0502040204020203" pitchFamily="34" charset="0"/>
              </a:rPr>
              <a:t>Create AI components</a:t>
            </a:r>
          </a:p>
        </p:txBody>
      </p:sp>
      <p:sp>
        <p:nvSpPr>
          <p:cNvPr id="10" name="Oval 9" descr="1">
            <a:extLst>
              <a:ext uri="{FF2B5EF4-FFF2-40B4-BE49-F238E27FC236}">
                <a16:creationId xmlns:a16="http://schemas.microsoft.com/office/drawing/2014/main" id="{C969F2BF-70D2-16A0-DAA5-45590F8E476A}"/>
              </a:ext>
            </a:extLst>
          </p:cNvPr>
          <p:cNvSpPr/>
          <p:nvPr/>
        </p:nvSpPr>
        <p:spPr>
          <a:xfrm>
            <a:off x="4097227" y="1922678"/>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1</a:t>
            </a:r>
          </a:p>
        </p:txBody>
      </p:sp>
      <p:sp>
        <p:nvSpPr>
          <p:cNvPr id="13" name="Rectangle: Rounded Corners 15" descr="JavaScript">
            <a:extLst>
              <a:ext uri="{FF2B5EF4-FFF2-40B4-BE49-F238E27FC236}">
                <a16:creationId xmlns:a16="http://schemas.microsoft.com/office/drawing/2014/main" id="{3612DC83-24F4-7DAC-25C9-55E02ECEF37F}"/>
              </a:ext>
              <a:ext uri="{C183D7F6-B498-43B3-948B-1728B52AA6E4}">
                <adec:decorative xmlns:adec="http://schemas.microsoft.com/office/drawing/2017/decorative" val="0"/>
              </a:ext>
            </a:extLst>
          </p:cNvPr>
          <p:cNvSpPr/>
          <p:nvPr/>
        </p:nvSpPr>
        <p:spPr>
          <a:xfrm>
            <a:off x="4005787" y="2872276"/>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Create application object</a:t>
            </a:r>
          </a:p>
        </p:txBody>
      </p:sp>
      <p:sp>
        <p:nvSpPr>
          <p:cNvPr id="20" name="Oval 19" descr="1">
            <a:extLst>
              <a:ext uri="{FF2B5EF4-FFF2-40B4-BE49-F238E27FC236}">
                <a16:creationId xmlns:a16="http://schemas.microsoft.com/office/drawing/2014/main" id="{47C54213-1F69-0BA5-4D67-645848C1BECB}"/>
              </a:ext>
            </a:extLst>
          </p:cNvPr>
          <p:cNvSpPr/>
          <p:nvPr/>
        </p:nvSpPr>
        <p:spPr>
          <a:xfrm>
            <a:off x="4097227" y="2951989"/>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2</a:t>
            </a:r>
          </a:p>
        </p:txBody>
      </p:sp>
      <p:sp>
        <p:nvSpPr>
          <p:cNvPr id="23" name="Rectangle: Rounded Corners 15" descr="JavaScript">
            <a:extLst>
              <a:ext uri="{FF2B5EF4-FFF2-40B4-BE49-F238E27FC236}">
                <a16:creationId xmlns:a16="http://schemas.microsoft.com/office/drawing/2014/main" id="{D1513F30-0820-AFA1-546F-7142DBC5B6CC}"/>
              </a:ext>
              <a:ext uri="{C183D7F6-B498-43B3-948B-1728B52AA6E4}">
                <adec:decorative xmlns:adec="http://schemas.microsoft.com/office/drawing/2017/decorative" val="0"/>
              </a:ext>
            </a:extLst>
          </p:cNvPr>
          <p:cNvSpPr/>
          <p:nvPr/>
        </p:nvSpPr>
        <p:spPr>
          <a:xfrm>
            <a:off x="4005787" y="3901587"/>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Add prompts</a:t>
            </a:r>
          </a:p>
        </p:txBody>
      </p:sp>
      <p:sp>
        <p:nvSpPr>
          <p:cNvPr id="24" name="Oval 23" descr="1">
            <a:extLst>
              <a:ext uri="{FF2B5EF4-FFF2-40B4-BE49-F238E27FC236}">
                <a16:creationId xmlns:a16="http://schemas.microsoft.com/office/drawing/2014/main" id="{E21EE545-8377-B1FA-3CDB-237316C3025D}"/>
              </a:ext>
            </a:extLst>
          </p:cNvPr>
          <p:cNvSpPr/>
          <p:nvPr/>
        </p:nvSpPr>
        <p:spPr>
          <a:xfrm>
            <a:off x="4097227" y="3981300"/>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3</a:t>
            </a:r>
          </a:p>
        </p:txBody>
      </p:sp>
      <p:sp>
        <p:nvSpPr>
          <p:cNvPr id="26" name="Rectangle: Rounded Corners 15" descr="JavaScript">
            <a:extLst>
              <a:ext uri="{FF2B5EF4-FFF2-40B4-BE49-F238E27FC236}">
                <a16:creationId xmlns:a16="http://schemas.microsoft.com/office/drawing/2014/main" id="{918BAB6C-0A82-F8D1-F801-58AABCA33D24}"/>
              </a:ext>
              <a:ext uri="{C183D7F6-B498-43B3-948B-1728B52AA6E4}">
                <adec:decorative xmlns:adec="http://schemas.microsoft.com/office/drawing/2017/decorative" val="0"/>
              </a:ext>
            </a:extLst>
          </p:cNvPr>
          <p:cNvSpPr/>
          <p:nvPr/>
        </p:nvSpPr>
        <p:spPr>
          <a:xfrm>
            <a:off x="4005787" y="4930898"/>
            <a:ext cx="4180426" cy="675156"/>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0" tIns="18288" rIns="360000" bIns="45720" numCol="1" spcCol="0" rtlCol="0" fromWordArt="0" anchor="ctr" anchorCtr="0" forceAA="0" compatLnSpc="1">
            <a:prstTxWarp prst="textNoShape">
              <a:avLst/>
            </a:prstTxWarp>
            <a:noAutofit/>
          </a:bodyPr>
          <a:lstStyle/>
          <a:p>
            <a:pPr defTabSz="932449">
              <a:spcBef>
                <a:spcPts val="600"/>
              </a:spcBef>
            </a:pPr>
            <a:r>
              <a:rPr lang="en-US" b="1">
                <a:gradFill>
                  <a:gsLst>
                    <a:gs pos="1399">
                      <a:srgbClr val="FFFFFF"/>
                    </a:gs>
                    <a:gs pos="17000">
                      <a:srgbClr val="FFFFFF"/>
                    </a:gs>
                  </a:gsLst>
                  <a:path path="circle">
                    <a:fillToRect l="100000" t="100000"/>
                  </a:path>
                </a:gradFill>
                <a:cs typeface="Segoe UI" panose="020B0502040204020203" pitchFamily="34" charset="0"/>
              </a:rPr>
              <a:t>Add actions</a:t>
            </a:r>
          </a:p>
        </p:txBody>
      </p:sp>
      <p:sp>
        <p:nvSpPr>
          <p:cNvPr id="31" name="Oval 30" descr="1">
            <a:extLst>
              <a:ext uri="{FF2B5EF4-FFF2-40B4-BE49-F238E27FC236}">
                <a16:creationId xmlns:a16="http://schemas.microsoft.com/office/drawing/2014/main" id="{F7A36635-2D47-45A6-01F3-85FA7EBC0BF5}"/>
              </a:ext>
            </a:extLst>
          </p:cNvPr>
          <p:cNvSpPr/>
          <p:nvPr/>
        </p:nvSpPr>
        <p:spPr>
          <a:xfrm>
            <a:off x="4097227" y="5010611"/>
            <a:ext cx="522826" cy="51573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91F2C"/>
                </a:solidFill>
                <a:latin typeface="+mj-lt"/>
                <a:cs typeface="Segoe UI" panose="020B0502040204020203" pitchFamily="34" charset="0"/>
              </a:rPr>
              <a:t>4</a:t>
            </a:r>
          </a:p>
        </p:txBody>
      </p:sp>
      <p:cxnSp>
        <p:nvCxnSpPr>
          <p:cNvPr id="11" name="Straight Connector 10" descr="Line connecting downwards">
            <a:extLst>
              <a:ext uri="{FF2B5EF4-FFF2-40B4-BE49-F238E27FC236}">
                <a16:creationId xmlns:a16="http://schemas.microsoft.com/office/drawing/2014/main" id="{5686F793-E42D-0F5F-0F4C-6EF916F48A57}"/>
              </a:ext>
              <a:ext uri="{C183D7F6-B498-43B3-948B-1728B52AA6E4}">
                <adec:decorative xmlns:adec="http://schemas.microsoft.com/office/drawing/2017/decorative" val="0"/>
              </a:ext>
            </a:extLst>
          </p:cNvPr>
          <p:cNvCxnSpPr>
            <a:cxnSpLocks/>
          </p:cNvCxnSpPr>
          <p:nvPr/>
        </p:nvCxnSpPr>
        <p:spPr>
          <a:xfrm>
            <a:off x="4358640" y="2438409"/>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descr="Line connecting downwards">
            <a:extLst>
              <a:ext uri="{FF2B5EF4-FFF2-40B4-BE49-F238E27FC236}">
                <a16:creationId xmlns:a16="http://schemas.microsoft.com/office/drawing/2014/main" id="{26481175-4D94-61C0-CCD0-B13D037F8988}"/>
              </a:ext>
              <a:ext uri="{C183D7F6-B498-43B3-948B-1728B52AA6E4}">
                <adec:decorative xmlns:adec="http://schemas.microsoft.com/office/drawing/2017/decorative" val="0"/>
              </a:ext>
            </a:extLst>
          </p:cNvPr>
          <p:cNvCxnSpPr>
            <a:cxnSpLocks/>
          </p:cNvCxnSpPr>
          <p:nvPr/>
        </p:nvCxnSpPr>
        <p:spPr>
          <a:xfrm>
            <a:off x="4358640" y="4497031"/>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descr="Line connecting downwards">
            <a:extLst>
              <a:ext uri="{FF2B5EF4-FFF2-40B4-BE49-F238E27FC236}">
                <a16:creationId xmlns:a16="http://schemas.microsoft.com/office/drawing/2014/main" id="{6AFC80D6-F83C-A0CA-9D5D-DFAD4D902F79}"/>
              </a:ext>
              <a:ext uri="{C183D7F6-B498-43B3-948B-1728B52AA6E4}">
                <adec:decorative xmlns:adec="http://schemas.microsoft.com/office/drawing/2017/decorative" val="0"/>
              </a:ext>
            </a:extLst>
          </p:cNvPr>
          <p:cNvCxnSpPr>
            <a:cxnSpLocks/>
          </p:cNvCxnSpPr>
          <p:nvPr/>
        </p:nvCxnSpPr>
        <p:spPr>
          <a:xfrm>
            <a:off x="4358640" y="3467720"/>
            <a:ext cx="0" cy="34747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86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04167E-6 4.44444E-6 L 1.04167E-6 0.03541 " pathEditMode="relative" rAng="0" ptsTypes="AA">
                                      <p:cBhvr>
                                        <p:cTn id="9" dur="700" spd="-100000" fill="hold"/>
                                        <p:tgtEl>
                                          <p:spTgt spid="2"/>
                                        </p:tgtEl>
                                        <p:attrNameLst>
                                          <p:attrName>ppt_x</p:attrName>
                                          <p:attrName>ppt_y</p:attrName>
                                        </p:attrNameLst>
                                      </p:cBhvr>
                                      <p:rCtr x="0" y="1759"/>
                                    </p:animMotion>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2" presetClass="path" presetSubtype="0" decel="100000" fill="hold" nodeType="withEffect">
                                  <p:stCondLst>
                                    <p:cond delay="0"/>
                                  </p:stCondLst>
                                  <p:childTnLst>
                                    <p:animMotion origin="layout" path="M -2.08333E-6 2.96296E-6 L -2.08333E-6 0.03541 " pathEditMode="relative" rAng="0" ptsTypes="AA">
                                      <p:cBhvr>
                                        <p:cTn id="14" dur="700" spd="-100000" fill="hold"/>
                                        <p:tgtEl>
                                          <p:spTgt spid="11"/>
                                        </p:tgtEl>
                                        <p:attrNameLst>
                                          <p:attrName>ppt_x</p:attrName>
                                          <p:attrName>ppt_y</p:attrName>
                                        </p:attrNameLst>
                                      </p:cBhvr>
                                      <p:rCtr x="0" y="1759"/>
                                    </p:animMotion>
                                  </p:childTnLst>
                                </p:cTn>
                              </p:par>
                              <p:par>
                                <p:cTn id="15" presetID="53" presetClass="entr" presetSubtype="16" accel="50000" decel="5000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6" presetClass="emph" presetSubtype="0" decel="100000" autoRev="1" fill="hold" grpId="1" nodeType="withEffect">
                                  <p:stCondLst>
                                    <p:cond delay="100"/>
                                  </p:stCondLst>
                                  <p:childTnLst>
                                    <p:animScale>
                                      <p:cBhvr>
                                        <p:cTn id="21" dur="300" fill="hold"/>
                                        <p:tgtEl>
                                          <p:spTgt spid="10"/>
                                        </p:tgtEl>
                                      </p:cBhvr>
                                      <p:by x="120000" y="120000"/>
                                    </p:animScale>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grpId="1" nodeType="withEffect">
                                  <p:stCondLst>
                                    <p:cond delay="0"/>
                                  </p:stCondLst>
                                  <p:childTnLst>
                                    <p:animMotion origin="layout" path="M 1.04167E-6 2.96296E-6 L 1.04167E-6 0.03541 " pathEditMode="relative" rAng="0" ptsTypes="AA">
                                      <p:cBhvr>
                                        <p:cTn id="26" dur="700" spd="-100000" fill="hold"/>
                                        <p:tgtEl>
                                          <p:spTgt spid="13"/>
                                        </p:tgtEl>
                                        <p:attrNameLst>
                                          <p:attrName>ppt_x</p:attrName>
                                          <p:attrName>ppt_y</p:attrName>
                                        </p:attrNameLst>
                                      </p:cBhvr>
                                      <p:rCtr x="0" y="1759"/>
                                    </p:animMotion>
                                  </p:childTnLst>
                                </p:cTn>
                              </p:par>
                              <p:par>
                                <p:cTn id="27" presetID="53" presetClass="entr" presetSubtype="16" accel="50000" decel="50000" fill="hold" grpId="0" nodeType="withEffect">
                                  <p:stCondLst>
                                    <p:cond delay="1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6" presetClass="emph" presetSubtype="0" decel="100000" autoRev="1" fill="hold" grpId="1" nodeType="withEffect">
                                  <p:stCondLst>
                                    <p:cond delay="100"/>
                                  </p:stCondLst>
                                  <p:childTnLst>
                                    <p:animScale>
                                      <p:cBhvr>
                                        <p:cTn id="33" dur="300" fill="hold"/>
                                        <p:tgtEl>
                                          <p:spTgt spid="20"/>
                                        </p:tgtEl>
                                      </p:cBhvr>
                                      <p:by x="120000" y="120000"/>
                                    </p:animScale>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42" presetClass="path" presetSubtype="0" decel="100000" fill="hold" grpId="1" nodeType="withEffect">
                                  <p:stCondLst>
                                    <p:cond delay="0"/>
                                  </p:stCondLst>
                                  <p:childTnLst>
                                    <p:animMotion origin="layout" path="M 1.04167E-6 2.96296E-6 L 1.04167E-6 0.03541 " pathEditMode="relative" rAng="0" ptsTypes="AA">
                                      <p:cBhvr>
                                        <p:cTn id="38" dur="700" spd="-100000" fill="hold"/>
                                        <p:tgtEl>
                                          <p:spTgt spid="23"/>
                                        </p:tgtEl>
                                        <p:attrNameLst>
                                          <p:attrName>ppt_x</p:attrName>
                                          <p:attrName>ppt_y</p:attrName>
                                        </p:attrNameLst>
                                      </p:cBhvr>
                                      <p:rCtr x="0" y="1759"/>
                                    </p:animMotion>
                                  </p:childTnLst>
                                </p:cTn>
                              </p:par>
                              <p:par>
                                <p:cTn id="39" presetID="53" presetClass="entr" presetSubtype="16" accel="50000" decel="50000" fill="hold" grpId="0" nodeType="withEffect">
                                  <p:stCondLst>
                                    <p:cond delay="1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6" presetClass="emph" presetSubtype="0" decel="100000" autoRev="1" fill="hold" grpId="1" nodeType="withEffect">
                                  <p:stCondLst>
                                    <p:cond delay="100"/>
                                  </p:stCondLst>
                                  <p:childTnLst>
                                    <p:animScale>
                                      <p:cBhvr>
                                        <p:cTn id="45" dur="300" fill="hold"/>
                                        <p:tgtEl>
                                          <p:spTgt spid="24"/>
                                        </p:tgtEl>
                                      </p:cBhvr>
                                      <p:by x="120000" y="120000"/>
                                    </p:animScale>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0"/>
                                  </p:stCondLst>
                                  <p:childTnLst>
                                    <p:animMotion origin="layout" path="M 1.04167E-6 2.96296E-6 L 1.04167E-6 0.03541 " pathEditMode="relative" rAng="0" ptsTypes="AA">
                                      <p:cBhvr>
                                        <p:cTn id="50" dur="700" spd="-100000" fill="hold"/>
                                        <p:tgtEl>
                                          <p:spTgt spid="26"/>
                                        </p:tgtEl>
                                        <p:attrNameLst>
                                          <p:attrName>ppt_x</p:attrName>
                                          <p:attrName>ppt_y</p:attrName>
                                        </p:attrNameLst>
                                      </p:cBhvr>
                                      <p:rCtr x="0" y="1759"/>
                                    </p:animMotion>
                                  </p:childTnLst>
                                </p:cTn>
                              </p:par>
                              <p:par>
                                <p:cTn id="51" presetID="53" presetClass="entr" presetSubtype="16" accel="50000" decel="50000" fill="hold" grpId="0" nodeType="withEffect">
                                  <p:stCondLst>
                                    <p:cond delay="1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6" presetClass="emph" presetSubtype="0" decel="100000" autoRev="1" fill="hold" grpId="1" nodeType="withEffect">
                                  <p:stCondLst>
                                    <p:cond delay="100"/>
                                  </p:stCondLst>
                                  <p:childTnLst>
                                    <p:animScale>
                                      <p:cBhvr>
                                        <p:cTn id="57" dur="300" fill="hold"/>
                                        <p:tgtEl>
                                          <p:spTgt spid="31"/>
                                        </p:tgtEl>
                                      </p:cBhvr>
                                      <p:by x="120000" y="120000"/>
                                    </p:animScale>
                                  </p:childTnLst>
                                </p:cTn>
                              </p:par>
                              <p:par>
                                <p:cTn id="58" presetID="22" presetClass="entr" presetSubtype="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42" presetClass="path" presetSubtype="0" decel="100000" fill="hold" nodeType="withEffect">
                                  <p:stCondLst>
                                    <p:cond delay="0"/>
                                  </p:stCondLst>
                                  <p:childTnLst>
                                    <p:animMotion origin="layout" path="M -2.08333E-6 1.48148E-6 L -2.08333E-6 0.03542 " pathEditMode="relative" rAng="0" ptsTypes="AA">
                                      <p:cBhvr>
                                        <p:cTn id="62" dur="700" spd="-100000" fill="hold"/>
                                        <p:tgtEl>
                                          <p:spTgt spid="25"/>
                                        </p:tgtEl>
                                        <p:attrNameLst>
                                          <p:attrName>ppt_x</p:attrName>
                                          <p:attrName>ppt_y</p:attrName>
                                        </p:attrNameLst>
                                      </p:cBhvr>
                                      <p:rCtr x="0" y="1759"/>
                                    </p:animMotion>
                                  </p:childTnLst>
                                </p:cTn>
                              </p:par>
                              <p:par>
                                <p:cTn id="63" presetID="22" presetClass="entr" presetSubtype="1"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par>
                                <p:cTn id="66" presetID="42" presetClass="path" presetSubtype="0" decel="100000" fill="hold" nodeType="withEffect">
                                  <p:stCondLst>
                                    <p:cond delay="0"/>
                                  </p:stCondLst>
                                  <p:childTnLst>
                                    <p:animMotion origin="layout" path="M -2.08333E-6 2.96296E-6 L -2.08333E-6 0.03541 " pathEditMode="relative" rAng="0" ptsTypes="AA">
                                      <p:cBhvr>
                                        <p:cTn id="67"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3" grpId="0" animBg="1"/>
      <p:bldP spid="13" grpId="1" animBg="1"/>
      <p:bldP spid="20" grpId="0" animBg="1"/>
      <p:bldP spid="20" grpId="1" animBg="1"/>
      <p:bldP spid="23" grpId="0" animBg="1"/>
      <p:bldP spid="23" grpId="1" animBg="1"/>
      <p:bldP spid="24" grpId="0" animBg="1"/>
      <p:bldP spid="24" grpId="1" animBg="1"/>
      <p:bldP spid="26" grpId="0" animBg="1"/>
      <p:bldP spid="26" grpId="1" animBg="1"/>
      <p:bldP spid="31" grpId="0" animBg="1"/>
      <p:bldP spid="3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art Placeholder 4">
            <a:extLst>
              <a:ext uri="{FF2B5EF4-FFF2-40B4-BE49-F238E27FC236}">
                <a16:creationId xmlns:a16="http://schemas.microsoft.com/office/drawing/2014/main" id="{E35A1A57-8350-69AD-EC37-D3F33184C7A9}"/>
              </a:ext>
            </a:extLst>
          </p:cNvPr>
          <p:cNvSpPr>
            <a:spLocks noGrp="1"/>
          </p:cNvSpPr>
          <p:nvPr>
            <p:ph type="chart" sz="quarter" idx="12"/>
          </p:nvPr>
        </p:nvSpPr>
        <p:spPr/>
        <p:txBody>
          <a:bodyPr/>
          <a:lstStyle/>
          <a:p>
            <a:endParaRPr lang="en-US"/>
          </a:p>
        </p:txBody>
      </p:sp>
      <p:sp>
        <p:nvSpPr>
          <p:cNvPr id="3" name="Title 2">
            <a:extLst>
              <a:ext uri="{FF2B5EF4-FFF2-40B4-BE49-F238E27FC236}">
                <a16:creationId xmlns:a16="http://schemas.microsoft.com/office/drawing/2014/main" id="{CA2D092E-AC25-48D1-6584-8EE983F60D60}"/>
              </a:ext>
            </a:extLst>
          </p:cNvPr>
          <p:cNvSpPr>
            <a:spLocks noGrp="1"/>
          </p:cNvSpPr>
          <p:nvPr>
            <p:ph type="title"/>
          </p:nvPr>
        </p:nvSpPr>
        <p:spPr>
          <a:xfrm>
            <a:off x="571010" y="1758902"/>
            <a:ext cx="4519772" cy="1846659"/>
          </a:xfrm>
        </p:spPr>
        <p:txBody>
          <a:bodyPr/>
          <a:lstStyle/>
          <a:p>
            <a:r>
              <a:rPr lang="en-US"/>
              <a:t>Teams Toolkit for Visual Studio</a:t>
            </a:r>
          </a:p>
        </p:txBody>
      </p:sp>
      <p:sp>
        <p:nvSpPr>
          <p:cNvPr id="4" name="Text Placeholder 3">
            <a:extLst>
              <a:ext uri="{FF2B5EF4-FFF2-40B4-BE49-F238E27FC236}">
                <a16:creationId xmlns:a16="http://schemas.microsoft.com/office/drawing/2014/main" id="{47CDA57D-D548-8061-7B4B-3D66FDD74CFB}"/>
              </a:ext>
            </a:extLst>
          </p:cNvPr>
          <p:cNvSpPr>
            <a:spLocks noGrp="1"/>
          </p:cNvSpPr>
          <p:nvPr>
            <p:ph type="body" sz="quarter" idx="10"/>
          </p:nvPr>
        </p:nvSpPr>
        <p:spPr>
          <a:xfrm>
            <a:off x="572699" y="3838520"/>
            <a:ext cx="3946208" cy="369332"/>
          </a:xfrm>
        </p:spPr>
        <p:txBody>
          <a:bodyPr/>
          <a:lstStyle/>
          <a:p>
            <a:r>
              <a:rPr lang="en-US"/>
              <a:t>Developer tools for building custom copilots and apps for Teams, Outlook, and the M365 app.</a:t>
            </a:r>
          </a:p>
        </p:txBody>
      </p:sp>
      <p:pic>
        <p:nvPicPr>
          <p:cNvPr id="7" name="Picture 6">
            <a:extLst>
              <a:ext uri="{FF2B5EF4-FFF2-40B4-BE49-F238E27FC236}">
                <a16:creationId xmlns:a16="http://schemas.microsoft.com/office/drawing/2014/main" id="{85C15C38-F2B7-15C3-4D79-BE8B8FB1E7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7141" y="1693057"/>
            <a:ext cx="5563646" cy="3825007"/>
          </a:xfrm>
          <a:prstGeom prst="rect">
            <a:avLst/>
          </a:prstGeom>
        </p:spPr>
      </p:pic>
    </p:spTree>
    <p:extLst>
      <p:ext uri="{BB962C8B-B14F-4D97-AF65-F5344CB8AC3E}">
        <p14:creationId xmlns:p14="http://schemas.microsoft.com/office/powerpoint/2010/main" val="6768450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9CEB-ECDF-CF15-BFD0-E9FB6F1CC62E}"/>
              </a:ext>
            </a:extLst>
          </p:cNvPr>
          <p:cNvSpPr>
            <a:spLocks noGrp="1"/>
          </p:cNvSpPr>
          <p:nvPr>
            <p:ph type="title"/>
          </p:nvPr>
        </p:nvSpPr>
        <p:spPr/>
        <p:txBody>
          <a:bodyPr/>
          <a:lstStyle/>
          <a:p>
            <a:r>
              <a:rPr lang="en-US"/>
              <a:t>DEMO</a:t>
            </a:r>
          </a:p>
        </p:txBody>
      </p:sp>
    </p:spTree>
    <p:extLst>
      <p:ext uri="{BB962C8B-B14F-4D97-AF65-F5344CB8AC3E}">
        <p14:creationId xmlns:p14="http://schemas.microsoft.com/office/powerpoint/2010/main" val="12647345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67CC-B8A0-C10A-00B3-A056BA204292}"/>
              </a:ext>
            </a:extLst>
          </p:cNvPr>
          <p:cNvSpPr>
            <a:spLocks noGrp="1"/>
          </p:cNvSpPr>
          <p:nvPr>
            <p:ph type="title"/>
          </p:nvPr>
        </p:nvSpPr>
        <p:spPr>
          <a:xfrm>
            <a:off x="556264" y="467825"/>
            <a:ext cx="5443720" cy="698712"/>
          </a:xfrm>
        </p:spPr>
        <p:txBody>
          <a:bodyPr/>
          <a:lstStyle/>
          <a:p>
            <a:r>
              <a:rPr lang="en-US"/>
              <a:t>Powered by AI Kit</a:t>
            </a:r>
          </a:p>
        </p:txBody>
      </p:sp>
      <p:sp>
        <p:nvSpPr>
          <p:cNvPr id="3" name="Text Placeholder 5">
            <a:extLst>
              <a:ext uri="{FF2B5EF4-FFF2-40B4-BE49-F238E27FC236}">
                <a16:creationId xmlns:a16="http://schemas.microsoft.com/office/drawing/2014/main" id="{ACB55B27-F933-E5AD-033A-22AD78390E61}"/>
              </a:ext>
            </a:extLst>
          </p:cNvPr>
          <p:cNvSpPr txBox="1">
            <a:spLocks/>
          </p:cNvSpPr>
          <p:nvPr/>
        </p:nvSpPr>
        <p:spPr>
          <a:xfrm>
            <a:off x="841248" y="1828800"/>
            <a:ext cx="4873752" cy="4892675"/>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0"/>
              </a:spcBef>
              <a:buNone/>
            </a:pPr>
            <a:r>
              <a:rPr lang="en-US" sz="2000" dirty="0">
                <a:latin typeface="+mj-lt"/>
              </a:rPr>
              <a:t>Streaming UX</a:t>
            </a:r>
          </a:p>
          <a:p>
            <a:pPr marL="0" indent="0">
              <a:spcBef>
                <a:spcPts val="3000"/>
              </a:spcBef>
              <a:buNone/>
            </a:pPr>
            <a:r>
              <a:rPr lang="en-US" sz="2000" dirty="0">
                <a:latin typeface="+mj-lt"/>
              </a:rPr>
              <a:t>AI labels</a:t>
            </a:r>
          </a:p>
          <a:p>
            <a:pPr marL="0" indent="0">
              <a:spcBef>
                <a:spcPts val="3000"/>
              </a:spcBef>
              <a:buNone/>
            </a:pPr>
            <a:r>
              <a:rPr lang="en-US" sz="2000" dirty="0">
                <a:latin typeface="+mj-lt"/>
              </a:rPr>
              <a:t>Citations</a:t>
            </a:r>
          </a:p>
          <a:p>
            <a:pPr marL="0" indent="0">
              <a:spcBef>
                <a:spcPts val="3000"/>
              </a:spcBef>
              <a:buNone/>
            </a:pPr>
            <a:r>
              <a:rPr lang="en-US" sz="2000" dirty="0">
                <a:latin typeface="+mj-lt"/>
              </a:rPr>
              <a:t>Feedback loop</a:t>
            </a:r>
          </a:p>
          <a:p>
            <a:pPr marL="0" indent="0">
              <a:spcBef>
                <a:spcPts val="3000"/>
              </a:spcBef>
              <a:buNone/>
            </a:pPr>
            <a:r>
              <a:rPr lang="en-US" sz="2000" dirty="0">
                <a:latin typeface="+mj-lt"/>
              </a:rPr>
              <a:t>Copilot handoffs</a:t>
            </a:r>
          </a:p>
          <a:p>
            <a:pPr marL="0" indent="0">
              <a:spcBef>
                <a:spcPts val="3000"/>
              </a:spcBef>
              <a:buNone/>
            </a:pPr>
            <a:r>
              <a:rPr lang="en-US" sz="2000" dirty="0">
                <a:latin typeface="+mj-lt"/>
              </a:rPr>
              <a:t>Bot and Stage 🤝</a:t>
            </a:r>
          </a:p>
        </p:txBody>
      </p:sp>
      <p:sp>
        <p:nvSpPr>
          <p:cNvPr id="4" name="Rounded Rectangle 3">
            <a:extLst>
              <a:ext uri="{FF2B5EF4-FFF2-40B4-BE49-F238E27FC236}">
                <a16:creationId xmlns:a16="http://schemas.microsoft.com/office/drawing/2014/main" id="{692C983D-E036-A8F6-2FE1-1391206EBBA4}"/>
              </a:ext>
            </a:extLst>
          </p:cNvPr>
          <p:cNvSpPr/>
          <p:nvPr/>
        </p:nvSpPr>
        <p:spPr bwMode="auto">
          <a:xfrm>
            <a:off x="4153123" y="1472662"/>
            <a:ext cx="7456265" cy="4478194"/>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pic>
        <p:nvPicPr>
          <p:cNvPr id="5" name="Picture 4" descr="A screenshot of a chat&#10;&#10;Description automatically generated">
            <a:extLst>
              <a:ext uri="{FF2B5EF4-FFF2-40B4-BE49-F238E27FC236}">
                <a16:creationId xmlns:a16="http://schemas.microsoft.com/office/drawing/2014/main" id="{ADCE8686-FFC7-F936-3188-C1DD7E713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33773" y="1828800"/>
            <a:ext cx="6694965" cy="3765918"/>
          </a:xfrm>
          <a:prstGeom prst="roundRect">
            <a:avLst>
              <a:gd name="adj" fmla="val 4159"/>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7440375A-CB9B-094B-7B93-8EC08BF5A943}"/>
              </a:ext>
            </a:extLst>
          </p:cNvPr>
          <p:cNvPicPr>
            <a:picLocks noChangeAspect="1"/>
          </p:cNvPicPr>
          <p:nvPr/>
        </p:nvPicPr>
        <p:blipFill>
          <a:blip r:embed="rId4" cstate="screen">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rot="8509715">
            <a:off x="2954457" y="1743145"/>
            <a:ext cx="825322" cy="877842"/>
          </a:xfrm>
          <a:prstGeom prst="rect">
            <a:avLst/>
          </a:prstGeom>
        </p:spPr>
      </p:pic>
      <p:sp>
        <p:nvSpPr>
          <p:cNvPr id="7" name="TextBox 6">
            <a:extLst>
              <a:ext uri="{FF2B5EF4-FFF2-40B4-BE49-F238E27FC236}">
                <a16:creationId xmlns:a16="http://schemas.microsoft.com/office/drawing/2014/main" id="{75AA955D-8B11-B668-B18D-9FBCEB4E0B44}"/>
              </a:ext>
            </a:extLst>
          </p:cNvPr>
          <p:cNvSpPr txBox="1"/>
          <p:nvPr/>
        </p:nvSpPr>
        <p:spPr>
          <a:xfrm>
            <a:off x="211873" y="4873083"/>
            <a:ext cx="65" cy="307777"/>
          </a:xfrm>
          <a:prstGeom prst="rect">
            <a:avLst/>
          </a:prstGeom>
          <a:noFill/>
        </p:spPr>
        <p:txBody>
          <a:bodyPr wrap="none" lIns="0" tIns="0" rIns="0" bIns="0" rtlCol="0">
            <a:spAutoFit/>
          </a:bodyPr>
          <a:lstStyle/>
          <a:p>
            <a:pPr algn="l"/>
            <a:endParaRPr lang="en-AE" sz="2000" dirty="0" err="1"/>
          </a:p>
        </p:txBody>
      </p:sp>
    </p:spTree>
    <p:extLst>
      <p:ext uri="{BB962C8B-B14F-4D97-AF65-F5344CB8AC3E}">
        <p14:creationId xmlns:p14="http://schemas.microsoft.com/office/powerpoint/2010/main" val="306172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2786 0.00023 L -4.16667E-6 -2.96296E-6 " pathEditMode="relative" rAng="0" ptsTypes="AA">
                                      <p:cBhvr>
                                        <p:cTn id="14" dur="700" fill="hold"/>
                                        <p:tgtEl>
                                          <p:spTgt spid="3"/>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algn="ctr">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defRPr/>
              </a:pPr>
              <a:r>
                <a:rPr lang="en-US" b="1">
                  <a:ln w="3175">
                    <a:noFill/>
                  </a:ln>
                  <a:gradFill>
                    <a:gsLst>
                      <a:gs pos="53147">
                        <a:srgbClr val="FFFFFF"/>
                      </a:gs>
                      <a:gs pos="28000">
                        <a:srgbClr val="FFFFFF"/>
                      </a:gs>
                    </a:gsLst>
                    <a:path path="circle">
                      <a:fillToRect l="100000" b="100000"/>
                    </a:path>
                  </a:gradFill>
                  <a:latin typeface="+mj-lt"/>
                  <a:cs typeface="Segoe UI" pitchFamily="34" charset="0"/>
                </a:rPr>
                <a:t>M365</a:t>
              </a:r>
            </a:p>
          </p:txBody>
        </p:sp>
      </p:gr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0">
                      <a:srgbClr val="FFA38B"/>
                    </a:gs>
                    <a:gs pos="100000">
                      <a:srgbClr val="D59ED7"/>
                    </a:gs>
                  </a:gsLst>
                  <a:path path="circle">
                    <a:fillToRect l="100000" t="100000"/>
                  </a:path>
                  <a:tileRect r="-100000" b="-100000"/>
                </a:gradFill>
                <a:latin typeface="Segoe UI Semibold" panose="020B0502040204020203" pitchFamily="34" charset="0"/>
                <a:cs typeface="Segoe UI" pitchFamily="34" charset="0"/>
              </a:rPr>
              <a:t>Model:</a:t>
            </a:r>
            <a:endParaRPr lang="en-US" sz="2000" b="1">
              <a:ln w="3175">
                <a:noFill/>
              </a:ln>
              <a:solidFill>
                <a:schemeClr val="tx1">
                  <a:lumMod val="50000"/>
                </a:schemeClr>
              </a:solidFill>
              <a:latin typeface="Segoe UI Semibold" panose="020B0502040204020203" pitchFamily="34" charset="0"/>
              <a:cs typeface="Segoe UI" pitchFamily="34" charset="0"/>
            </a:endParaRP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100000">
                      <a:srgbClr val="49C5B1"/>
                    </a:gs>
                    <a:gs pos="0">
                      <a:srgbClr val="8DC8E8"/>
                    </a:gs>
                  </a:gsLst>
                  <a:path path="circle">
                    <a:fillToRect l="100000" t="100000"/>
                  </a:path>
                  <a:tileRect r="-100000" b="-100000"/>
                </a:gradFill>
                <a:latin typeface="Segoe UI Semibold" panose="020B0502040204020203" pitchFamily="34" charset="0"/>
                <a:cs typeface="Segoe UI" pitchFamily="34" charset="0"/>
              </a:rPr>
              <a:t>Conversational Interface:</a:t>
            </a: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Instructions, Actions, Handlers, </a:t>
            </a:r>
            <a:br>
              <a:rPr lang="en-US" sz="1600">
                <a:solidFill>
                  <a:schemeClr val="tx1">
                    <a:lumMod val="50000"/>
                  </a:schemeClr>
                </a:solidFill>
                <a:latin typeface="Segoe UI" panose="020B0502040204020203" pitchFamily="34" charset="0"/>
                <a:cs typeface="Segoe UI" panose="020B0502040204020203" pitchFamily="34" charset="0"/>
              </a:rPr>
            </a:br>
            <a:r>
              <a:rPr lang="en-US" sz="1600">
                <a:solidFill>
                  <a:schemeClr val="tx1">
                    <a:lumMod val="50000"/>
                  </a:schemeClr>
                </a:solidFill>
                <a:latin typeface="Segoe UI" panose="020B0502040204020203" pitchFamily="34" charset="0"/>
                <a:cs typeface="Segoe UI" panose="020B0502040204020203" pitchFamily="34" charset="0"/>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515682" y="1696469"/>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rotWithShape="1">
                  <a:gsLst>
                    <a:gs pos="0">
                      <a:srgbClr val="8661C5">
                        <a:lumMod val="89000"/>
                        <a:lumOff val="11000"/>
                      </a:srgbClr>
                    </a:gs>
                    <a:gs pos="100000">
                      <a:srgbClr val="5B5FC7"/>
                    </a:gs>
                  </a:gsLst>
                  <a:path path="circle">
                    <a:fillToRect l="100000" t="100000"/>
                  </a:path>
                  <a:tileRect r="-100000" b="-100000"/>
                </a:gradFill>
                <a:latin typeface="Segoe UI Semibold" panose="020B0502040204020203" pitchFamily="34" charset="0"/>
                <a:cs typeface="Segoe UI" pitchFamily="34" charset="0"/>
              </a:rPr>
              <a:t>UX:</a:t>
            </a:r>
            <a:endParaRPr lang="en-US" sz="2000" b="1">
              <a:ln w="3175">
                <a:noFill/>
              </a:ln>
              <a:solidFill>
                <a:schemeClr val="tx1">
                  <a:lumMod val="50000"/>
                </a:schemeClr>
              </a:solidFill>
              <a:latin typeface="Segoe UI Semibold" panose="020B0502040204020203" pitchFamily="34" charset="0"/>
              <a:cs typeface="Segoe UI" pitchFamily="34" charset="0"/>
            </a:endParaRPr>
          </a:p>
          <a:p>
            <a:pPr defTabSz="932472" fontAlgn="base">
              <a:spcBef>
                <a:spcPts val="600"/>
              </a:spcBef>
              <a:spcAft>
                <a:spcPct val="0"/>
              </a:spcAft>
            </a:pPr>
            <a:r>
              <a:rPr lang="en-US" sz="1600">
                <a:solidFill>
                  <a:schemeClr val="tx1">
                    <a:lumMod val="50000"/>
                  </a:schemeClr>
                </a:solidFill>
                <a:latin typeface="Segoe UI" panose="020B0502040204020203" pitchFamily="34" charset="0"/>
                <a:cs typeface="Segoe UI" panose="020B0502040204020203" pitchFamily="34" charset="0"/>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281793" y="2216758"/>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271608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A5171-2F7A-49FB-52A1-131ADC1274FE}"/>
              </a:ext>
            </a:extLst>
          </p:cNvPr>
          <p:cNvSpPr>
            <a:spLocks noGrp="1"/>
          </p:cNvSpPr>
          <p:nvPr>
            <p:ph type="title"/>
          </p:nvPr>
        </p:nvSpPr>
        <p:spPr>
          <a:xfrm>
            <a:off x="3061118" y="3429000"/>
            <a:ext cx="5876147" cy="553998"/>
          </a:xfrm>
        </p:spPr>
        <p:txBody>
          <a:bodyPr/>
          <a:lstStyle/>
          <a:p>
            <a:pPr algn="ctr"/>
            <a:r>
              <a:rPr lang="en-US" sz="3600"/>
              <a:t>aka.ms/</a:t>
            </a:r>
            <a:r>
              <a:rPr lang="en-US" sz="3600" err="1"/>
              <a:t>TryTeamsToolkit</a:t>
            </a:r>
            <a:endParaRPr lang="en-US" sz="3600"/>
          </a:p>
        </p:txBody>
      </p:sp>
      <p:sp>
        <p:nvSpPr>
          <p:cNvPr id="3" name="Rectangle: Rounded Corners 23">
            <a:extLst>
              <a:ext uri="{FF2B5EF4-FFF2-40B4-BE49-F238E27FC236}">
                <a16:creationId xmlns:a16="http://schemas.microsoft.com/office/drawing/2014/main" id="{4D43F00F-156F-6471-F901-51ED97CAEBF6}"/>
              </a:ext>
              <a:ext uri="{C183D7F6-B498-43B3-948B-1728B52AA6E4}">
                <adec:decorative xmlns:adec="http://schemas.microsoft.com/office/drawing/2017/decorative" val="0"/>
              </a:ext>
            </a:extLst>
          </p:cNvPr>
          <p:cNvSpPr/>
          <p:nvPr/>
        </p:nvSpPr>
        <p:spPr bwMode="auto">
          <a:xfrm>
            <a:off x="4820300" y="2223180"/>
            <a:ext cx="2357782"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600" b="1">
                <a:ln w="3175">
                  <a:noFill/>
                </a:ln>
                <a:gradFill>
                  <a:gsLst>
                    <a:gs pos="53147">
                      <a:srgbClr val="FFFFFF"/>
                    </a:gs>
                    <a:gs pos="28000">
                      <a:srgbClr val="FFFFFF"/>
                    </a:gs>
                  </a:gsLst>
                  <a:path path="circle">
                    <a:fillToRect l="100000" b="100000"/>
                  </a:path>
                </a:gradFill>
                <a:latin typeface="+mj-lt"/>
                <a:cs typeface="Segoe UI" pitchFamily="34" charset="0"/>
              </a:rPr>
              <a:t>Try it today!</a:t>
            </a:r>
          </a:p>
        </p:txBody>
      </p:sp>
      <p:sp>
        <p:nvSpPr>
          <p:cNvPr id="5" name="TextBox 4">
            <a:extLst>
              <a:ext uri="{FF2B5EF4-FFF2-40B4-BE49-F238E27FC236}">
                <a16:creationId xmlns:a16="http://schemas.microsoft.com/office/drawing/2014/main" id="{03402E06-9981-61D4-1CCC-F8148B4CE01F}"/>
              </a:ext>
            </a:extLst>
          </p:cNvPr>
          <p:cNvSpPr txBox="1"/>
          <p:nvPr/>
        </p:nvSpPr>
        <p:spPr>
          <a:xfrm>
            <a:off x="4654758" y="2863805"/>
            <a:ext cx="2688866" cy="369332"/>
          </a:xfrm>
          <a:prstGeom prst="rect">
            <a:avLst/>
          </a:prstGeom>
          <a:noFill/>
        </p:spPr>
        <p:txBody>
          <a:bodyPr wrap="square">
            <a:spAutoFit/>
          </a:bodyPr>
          <a:lstStyle/>
          <a:p>
            <a:pPr algn="ctr"/>
            <a:r>
              <a:rPr lang="en-US" sz="18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W</a:t>
            </a: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ith Teams AI Library</a:t>
            </a:r>
            <a:r>
              <a:rPr lang="en-US" sz="18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 </a:t>
            </a:r>
            <a:endParaRPr lang="en-US"/>
          </a:p>
        </p:txBody>
      </p:sp>
    </p:spTree>
    <p:extLst>
      <p:ext uri="{BB962C8B-B14F-4D97-AF65-F5344CB8AC3E}">
        <p14:creationId xmlns:p14="http://schemas.microsoft.com/office/powerpoint/2010/main" val="8513187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9F23C4-91A8-6783-4F40-4EB43057D525}"/>
              </a:ext>
            </a:extLst>
          </p:cNvPr>
          <p:cNvSpPr>
            <a:spLocks noGrp="1"/>
          </p:cNvSpPr>
          <p:nvPr>
            <p:ph type="title"/>
          </p:nvPr>
        </p:nvSpPr>
        <p:spPr/>
        <p:txBody>
          <a:bodyPr/>
          <a:lstStyle/>
          <a:p>
            <a:r>
              <a:rPr lang="en-US"/>
              <a:t>Agenda</a:t>
            </a:r>
          </a:p>
        </p:txBody>
      </p:sp>
      <p:sp>
        <p:nvSpPr>
          <p:cNvPr id="5" name="Text Placeholder 4">
            <a:extLst>
              <a:ext uri="{FF2B5EF4-FFF2-40B4-BE49-F238E27FC236}">
                <a16:creationId xmlns:a16="http://schemas.microsoft.com/office/drawing/2014/main" id="{ED3A72B1-F37E-E892-FF34-B5A99F040DCC}"/>
              </a:ext>
            </a:extLst>
          </p:cNvPr>
          <p:cNvSpPr>
            <a:spLocks noGrp="1"/>
          </p:cNvSpPr>
          <p:nvPr>
            <p:ph type="body" sz="quarter" idx="16"/>
          </p:nvPr>
        </p:nvSpPr>
        <p:spPr>
          <a:xfrm>
            <a:off x="1688750" y="4106047"/>
            <a:ext cx="2313432" cy="276999"/>
          </a:xfrm>
        </p:spPr>
        <p:txBody>
          <a:bodyPr/>
          <a:lstStyle/>
          <a:p>
            <a:r>
              <a:rPr lang="en-US"/>
              <a:t>Copilot stack</a:t>
            </a:r>
          </a:p>
        </p:txBody>
      </p:sp>
      <p:sp>
        <p:nvSpPr>
          <p:cNvPr id="6" name="Text Placeholder 5">
            <a:extLst>
              <a:ext uri="{FF2B5EF4-FFF2-40B4-BE49-F238E27FC236}">
                <a16:creationId xmlns:a16="http://schemas.microsoft.com/office/drawing/2014/main" id="{329D359B-2CF1-6489-314D-7D3C50883EDC}"/>
              </a:ext>
            </a:extLst>
          </p:cNvPr>
          <p:cNvSpPr>
            <a:spLocks noGrp="1"/>
          </p:cNvSpPr>
          <p:nvPr>
            <p:ph type="body" sz="quarter" idx="17"/>
          </p:nvPr>
        </p:nvSpPr>
        <p:spPr>
          <a:xfrm>
            <a:off x="4939284" y="4106047"/>
            <a:ext cx="2313432" cy="276999"/>
          </a:xfrm>
        </p:spPr>
        <p:txBody>
          <a:bodyPr/>
          <a:lstStyle/>
          <a:p>
            <a:r>
              <a:rPr lang="en-US"/>
              <a:t>Teams AI Library</a:t>
            </a:r>
          </a:p>
        </p:txBody>
      </p:sp>
      <p:sp>
        <p:nvSpPr>
          <p:cNvPr id="7" name="Text Placeholder 6">
            <a:extLst>
              <a:ext uri="{FF2B5EF4-FFF2-40B4-BE49-F238E27FC236}">
                <a16:creationId xmlns:a16="http://schemas.microsoft.com/office/drawing/2014/main" id="{DE4D0070-6086-886F-5509-FB1FC8B8450E}"/>
              </a:ext>
            </a:extLst>
          </p:cNvPr>
          <p:cNvSpPr>
            <a:spLocks noGrp="1"/>
          </p:cNvSpPr>
          <p:nvPr>
            <p:ph type="body" sz="quarter" idx="18"/>
          </p:nvPr>
        </p:nvSpPr>
        <p:spPr>
          <a:xfrm>
            <a:off x="8189820" y="4106047"/>
            <a:ext cx="2313432" cy="276999"/>
          </a:xfrm>
        </p:spPr>
        <p:txBody>
          <a:bodyPr/>
          <a:lstStyle/>
          <a:p>
            <a:r>
              <a:rPr lang="en-US"/>
              <a:t>Teams Toolkit</a:t>
            </a:r>
          </a:p>
        </p:txBody>
      </p:sp>
      <p:sp>
        <p:nvSpPr>
          <p:cNvPr id="8" name="Text Placeholder 7">
            <a:extLst>
              <a:ext uri="{FF2B5EF4-FFF2-40B4-BE49-F238E27FC236}">
                <a16:creationId xmlns:a16="http://schemas.microsoft.com/office/drawing/2014/main" id="{22588462-4FAD-F008-5C59-2C3A799EB32F}"/>
              </a:ext>
            </a:extLst>
          </p:cNvPr>
          <p:cNvSpPr>
            <a:spLocks noGrp="1"/>
          </p:cNvSpPr>
          <p:nvPr>
            <p:ph type="body" sz="quarter" idx="20"/>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02</a:t>
            </a:r>
            <a:endParaRPr lang="en-US"/>
          </a:p>
        </p:txBody>
      </p:sp>
      <p:sp>
        <p:nvSpPr>
          <p:cNvPr id="9" name="Text Placeholder 8">
            <a:extLst>
              <a:ext uri="{FF2B5EF4-FFF2-40B4-BE49-F238E27FC236}">
                <a16:creationId xmlns:a16="http://schemas.microsoft.com/office/drawing/2014/main" id="{791763B1-F6E5-6239-3F5B-ADD8C4659A37}"/>
              </a:ext>
            </a:extLst>
          </p:cNvPr>
          <p:cNvSpPr>
            <a:spLocks noGrp="1"/>
          </p:cNvSpPr>
          <p:nvPr>
            <p:ph type="body" sz="quarter" idx="21"/>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01</a:t>
            </a:r>
            <a:endParaRPr lang="en-US"/>
          </a:p>
        </p:txBody>
      </p:sp>
      <p:sp>
        <p:nvSpPr>
          <p:cNvPr id="10" name="Text Placeholder 9">
            <a:extLst>
              <a:ext uri="{FF2B5EF4-FFF2-40B4-BE49-F238E27FC236}">
                <a16:creationId xmlns:a16="http://schemas.microsoft.com/office/drawing/2014/main" id="{3022B25D-38E7-13C5-5876-2712E29761A5}"/>
              </a:ext>
            </a:extLst>
          </p:cNvPr>
          <p:cNvSpPr>
            <a:spLocks noGrp="1"/>
          </p:cNvSpPr>
          <p:nvPr>
            <p:ph type="body" sz="quarter" idx="22"/>
          </p:nvPr>
        </p:nvSpPr>
        <p:spPr/>
        <p:txBody>
          <a:bodyPr/>
          <a:lstStyle/>
          <a:p>
            <a:r>
              <a:rPr lang="en-US">
                <a:gradFill>
                  <a:gsLst>
                    <a:gs pos="16000">
                      <a:srgbClr val="4F2BD3"/>
                    </a:gs>
                    <a:gs pos="100000">
                      <a:srgbClr val="D502A9"/>
                    </a:gs>
                  </a:gsLst>
                  <a:lin ang="2700000" scaled="1"/>
                </a:gradFill>
                <a:latin typeface="Open Sans ExtraBold"/>
                <a:ea typeface="Open Sans ExtraBold"/>
                <a:cs typeface="Open Sans ExtraBold"/>
              </a:rPr>
              <a:t>03</a:t>
            </a:r>
            <a:endParaRPr lang="en-US"/>
          </a:p>
        </p:txBody>
      </p:sp>
    </p:spTree>
    <p:extLst>
      <p:ext uri="{BB962C8B-B14F-4D97-AF65-F5344CB8AC3E}">
        <p14:creationId xmlns:p14="http://schemas.microsoft.com/office/powerpoint/2010/main" val="19982456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588264" y="3152001"/>
            <a:ext cx="4127692"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References</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3708400" y="1049867"/>
            <a:ext cx="8771466" cy="4831761"/>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9C78B17-3B34-F23D-6A84-8CD32A2C15C4}"/>
              </a:ext>
            </a:extLst>
          </p:cNvPr>
          <p:cNvSpPr txBox="1"/>
          <p:nvPr/>
        </p:nvSpPr>
        <p:spPr>
          <a:xfrm>
            <a:off x="4034411" y="1997839"/>
            <a:ext cx="9561235" cy="3416320"/>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Teams Toolkit repo: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aka.ms/</a:t>
            </a:r>
            <a:r>
              <a:rPr lang="en-US" sz="2400" b="1" err="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ttk</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 </a:t>
            </a:r>
            <a:endParaRPr lang="en-US" sz="240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AI Library GitHub repo: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3">
                  <a:extLst>
                    <a:ext uri="{A12FA001-AC4F-418D-AE19-62706E023703}">
                      <ahyp:hlinkClr xmlns:ahyp="http://schemas.microsoft.com/office/drawing/2018/hyperlinkcolor" val="tx"/>
                    </a:ext>
                  </a:extLst>
                </a:hlinkClick>
              </a:rPr>
              <a:t>aka.ms/teams-ai-repo</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Powered by AI UX: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4">
                  <a:extLst>
                    <a:ext uri="{A12FA001-AC4F-418D-AE19-62706E023703}">
                      <ahyp:hlinkClr xmlns:ahyp="http://schemas.microsoft.com/office/drawing/2018/hyperlinkcolor" val="tx"/>
                    </a:ext>
                  </a:extLst>
                </a:hlinkClick>
              </a:rPr>
              <a:t>aka.ms/powered-by-ai</a:t>
            </a:r>
            <a:endPar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a:cs typeface="Segoe UI"/>
              </a:rPr>
              <a:t>Adaptive Card starter pack:  </a:t>
            </a:r>
            <a:r>
              <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hlinkClick r:id="rId5">
                  <a:extLst>
                    <a:ext uri="{A12FA001-AC4F-418D-AE19-62706E023703}">
                      <ahyp:hlinkClr xmlns:ahyp="http://schemas.microsoft.com/office/drawing/2018/hyperlinkcolor" val="tx"/>
                    </a:ext>
                  </a:extLst>
                </a:hlinkClick>
              </a:rPr>
              <a:t>aka.ms/teams-card-starters</a:t>
            </a:r>
            <a:endParaRPr lang="en-US" sz="2400"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a:latin typeface="Segoe Sans Displa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388914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4E9-8617-2A9F-7DBC-BA5AFEBAE64B}"/>
              </a:ext>
            </a:extLst>
          </p:cNvPr>
          <p:cNvSpPr>
            <a:spLocks noGrp="1"/>
          </p:cNvSpPr>
          <p:nvPr>
            <p:ph type="title"/>
          </p:nvPr>
        </p:nvSpPr>
        <p:spPr>
          <a:xfrm>
            <a:off x="582171" y="1784173"/>
            <a:ext cx="6367270" cy="1923604"/>
          </a:xfrm>
        </p:spPr>
        <p:txBody>
          <a:bodyPr/>
          <a:lstStyle/>
          <a:p>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.NET Conf:</a:t>
            </a:r>
            <a:b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br>
            <a:r>
              <a:rPr lang="en-US">
                <a:gradFill flip="none">
                  <a:gsLst>
                    <a:gs pos="58000">
                      <a:srgbClr val="4F2BD3"/>
                    </a:gs>
                    <a:gs pos="100000">
                      <a:srgbClr val="D600AA"/>
                    </a:gs>
                  </a:gsLst>
                  <a:lin ang="3600000" scaled="0"/>
                  <a:tileRect/>
                </a:gradFill>
                <a:latin typeface="Open Sans" panose="020B0606030504020204" pitchFamily="34" charset="0"/>
                <a:ea typeface="Open Sans" panose="020B0606030504020204" pitchFamily="34" charset="0"/>
                <a:cs typeface="Open Sans" panose="020B0606030504020204" pitchFamily="34" charset="0"/>
              </a:rPr>
              <a:t>Focus on AI</a:t>
            </a:r>
          </a:p>
        </p:txBody>
      </p:sp>
      <p:sp>
        <p:nvSpPr>
          <p:cNvPr id="3" name="Text Placeholder 2">
            <a:extLst>
              <a:ext uri="{FF2B5EF4-FFF2-40B4-BE49-F238E27FC236}">
                <a16:creationId xmlns:a16="http://schemas.microsoft.com/office/drawing/2014/main" id="{165F81B2-4CC3-877C-505A-61751A18A525}"/>
              </a:ext>
            </a:extLst>
          </p:cNvPr>
          <p:cNvSpPr>
            <a:spLocks noGrp="1"/>
          </p:cNvSpPr>
          <p:nvPr>
            <p:ph type="body" sz="quarter" idx="10"/>
          </p:nvPr>
        </p:nvSpPr>
        <p:spPr>
          <a:xfrm>
            <a:off x="582171" y="4091364"/>
            <a:ext cx="5430837" cy="276999"/>
          </a:xfrm>
        </p:spPr>
        <p:txBody>
          <a:bodyPr/>
          <a:lstStyle/>
          <a:p>
            <a:r>
              <a:rPr lang="en-US" sz="4000">
                <a:solidFill>
                  <a:schemeClr val="accent2"/>
                </a:solidFill>
              </a:rPr>
              <a:t>Learn more</a:t>
            </a:r>
          </a:p>
        </p:txBody>
      </p:sp>
      <p:sp>
        <p:nvSpPr>
          <p:cNvPr id="4" name="Text Placeholder 2">
            <a:extLst>
              <a:ext uri="{FF2B5EF4-FFF2-40B4-BE49-F238E27FC236}">
                <a16:creationId xmlns:a16="http://schemas.microsoft.com/office/drawing/2014/main" id="{681E6222-C4A7-C738-EB70-34311359489A}"/>
              </a:ext>
            </a:extLst>
          </p:cNvPr>
          <p:cNvSpPr txBox="1">
            <a:spLocks/>
          </p:cNvSpPr>
          <p:nvPr/>
        </p:nvSpPr>
        <p:spPr>
          <a:xfrm>
            <a:off x="582171" y="4842260"/>
            <a:ext cx="5923732" cy="27699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ExtraBold" panose="020B0606030504020204" pitchFamily="34" charset="0"/>
                <a:ea typeface="Open Sans ExtraBold" panose="020B0606030504020204" pitchFamily="34" charset="0"/>
                <a:cs typeface="Open Sans ExtraBold"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aka.ms/dotnetFocusAI/Collection</a:t>
            </a:r>
          </a:p>
        </p:txBody>
      </p:sp>
      <p:pic>
        <p:nvPicPr>
          <p:cNvPr id="5" name="Picture 4">
            <a:extLst>
              <a:ext uri="{FF2B5EF4-FFF2-40B4-BE49-F238E27FC236}">
                <a16:creationId xmlns:a16="http://schemas.microsoft.com/office/drawing/2014/main" id="{D5ECE9AA-B94C-A00B-C686-7E85F5D8E49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75283" y="2167760"/>
            <a:ext cx="2522481" cy="2522481"/>
          </a:xfrm>
          <a:prstGeom prst="rect">
            <a:avLst/>
          </a:prstGeom>
        </p:spPr>
      </p:pic>
    </p:spTree>
    <p:extLst>
      <p:ext uri="{BB962C8B-B14F-4D97-AF65-F5344CB8AC3E}">
        <p14:creationId xmlns:p14="http://schemas.microsoft.com/office/powerpoint/2010/main" val="15691088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chemeClr val="bg1"/>
          </a:solidFill>
        </p:spPr>
        <p:txBody>
          <a:bodyPr wrap="square" rtlCol="0">
            <a:spAutoFit/>
          </a:bodyPr>
          <a:lstStyle/>
          <a:p>
            <a:pPr marR="0" lvl="0" indent="0" algn="ctr" fontAlgn="base">
              <a:lnSpc>
                <a:spcPct val="100000"/>
              </a:lnSpc>
              <a:spcBef>
                <a:spcPct val="0"/>
              </a:spcBef>
              <a:spcAft>
                <a:spcPts val="1200"/>
              </a:spcAft>
              <a:buClrTx/>
              <a:buSzPct val="90000"/>
              <a:buFontTx/>
              <a:buNone/>
              <a:tabLst/>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chemeClr val="bg1"/>
          </a:solidFill>
        </p:spPr>
        <p:txBody>
          <a:bodyPr wrap="square" rtlCol="0">
            <a:spAutoFit/>
          </a:body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7066787" y="3363217"/>
            <a:ext cx="1824089" cy="439864"/>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Your copilot</a:t>
            </a: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chemeClr val="bg1"/>
          </a:solidFill>
        </p:spPr>
        <p:txBody>
          <a:bodyPr wrap="square" rtlCol="0">
            <a:spAutoFit/>
          </a:bodyPr>
          <a:lstStyle/>
          <a:p>
            <a:pPr marR="0" lvl="0" indent="0" algn="ctr" fontAlgn="base">
              <a:lnSpc>
                <a:spcPct val="100000"/>
              </a:lnSpc>
              <a:spcBef>
                <a:spcPct val="0"/>
              </a:spcBef>
              <a:spcAft>
                <a:spcPts val="1200"/>
              </a:spcAft>
              <a:buClrTx/>
              <a:buSzPct val="90000"/>
              <a:buFontTx/>
              <a:buNone/>
              <a:tabLst/>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t>Copilot extensions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634486" y="3334509"/>
            <a:ext cx="1157368" cy="439864"/>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620293" y="4983267"/>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9CA5106-5C05-7E4C-917C-25E64B32537A}"/>
              </a:ext>
            </a:extLst>
          </p:cNvPr>
          <p:cNvGrpSpPr/>
          <p:nvPr/>
        </p:nvGrpSpPr>
        <p:grpSpPr>
          <a:xfrm>
            <a:off x="2007411" y="3830647"/>
            <a:ext cx="1714500" cy="1029453"/>
            <a:chOff x="2007411" y="3526430"/>
            <a:chExt cx="1714500" cy="102945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6430"/>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170C3F"/>
                  </a:solidFill>
                  <a:effectLst/>
                  <a:uLnTx/>
                  <a:uFillTx/>
                  <a:latin typeface="Segoe UI Semibold"/>
                  <a:ea typeface="+mn-ea"/>
                  <a:cs typeface="+mn-cs"/>
                </a:rPr>
                <a:t>Connectors</a:t>
              </a:r>
              <a:endParaRPr lang="en-US" sz="2000" b="0" i="0" u="none" strike="noStrike" kern="0" cap="none" spc="0" normalizeH="0" baseline="0" noProof="0">
                <a:ln>
                  <a:noFill/>
                </a:ln>
                <a:solidFill>
                  <a:srgbClr val="170C3F"/>
                </a:solidFill>
                <a:effectLst/>
                <a:uLnTx/>
                <a:uFillTx/>
                <a:latin typeface="Segoe UI Semibold"/>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102492" y="3830646"/>
            <a:ext cx="2111284" cy="1569935"/>
            <a:chOff x="5102492" y="3526429"/>
            <a:chExt cx="2111284" cy="1569935"/>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6429"/>
              <a:ext cx="970117" cy="307777"/>
            </a:xfrm>
            <a:prstGeom prst="rect">
              <a:avLst/>
            </a:prstGeom>
            <a:noFill/>
          </p:spPr>
          <p:txBody>
            <a:bodyPr vert="horz" wrap="square" lIns="0" tIns="0" rIns="0" bIns="0" rtlCol="0" anchor="ctr">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70C3F"/>
                  </a:solidFill>
                  <a:effectLst/>
                  <a:uLnTx/>
                  <a:uFillTx/>
                  <a:latin typeface="Segoe UI Semibold"/>
                  <a:ea typeface="+mn-ea"/>
                  <a:cs typeface="+mn-cs"/>
                </a:rPr>
                <a:t>Plugins</a:t>
              </a:r>
              <a:endParaRPr lang="en-US" sz="2000" b="0" i="0" u="none" strike="noStrike" kern="1200" cap="none" spc="0" normalizeH="0" baseline="0" noProof="0">
                <a:ln>
                  <a:noFill/>
                </a:ln>
                <a:solidFill>
                  <a:srgbClr val="170C3F"/>
                </a:solidFill>
                <a:effectLst/>
                <a:uLnTx/>
                <a:uFillTx/>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07411" y="1731707"/>
            <a:ext cx="1714500" cy="615553"/>
          </a:xfrm>
          <a:prstGeom prst="rect">
            <a:avLst/>
          </a:prstGeom>
          <a:noFill/>
        </p:spPr>
        <p:txBody>
          <a:bodyPr wrap="square" lIns="0" tIns="0" rIns="0" bIns="0">
            <a:spAutoFit/>
          </a:bodyPr>
          <a:lstStyle/>
          <a:p>
            <a:pPr marR="0" lvl="0" indent="0" fontAlgn="base">
              <a:lnSpc>
                <a:spcPct val="100000"/>
              </a:lnSpc>
              <a:spcBef>
                <a:spcPct val="0"/>
              </a:spcBef>
              <a:spcAft>
                <a:spcPts val="1200"/>
              </a:spcAft>
              <a:buClrTx/>
              <a:buSzPct val="90000"/>
              <a:buFontTx/>
              <a:buNone/>
              <a:tabLst/>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105203" y="1740973"/>
            <a:ext cx="1421906"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sp>
        <p:nvSpPr>
          <p:cNvPr id="81" name="TextBox 80">
            <a:extLst>
              <a:ext uri="{FF2B5EF4-FFF2-40B4-BE49-F238E27FC236}">
                <a16:creationId xmlns:a16="http://schemas.microsoft.com/office/drawing/2014/main" id="{12E75A3D-FEEC-ED6E-AD25-16E739AA2F03}"/>
              </a:ext>
            </a:extLst>
          </p:cNvPr>
          <p:cNvSpPr txBox="1"/>
          <p:nvPr/>
        </p:nvSpPr>
        <p:spPr>
          <a:xfrm>
            <a:off x="8142895" y="1731707"/>
            <a:ext cx="2240280"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105203" y="2539698"/>
            <a:ext cx="1096867" cy="1096867"/>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lang="en-US" sz="1100" b="1" i="0" u="none" strike="noStrike" kern="1200" cap="none" spc="0" normalizeH="0" baseline="0" noProof="0">
                <a:ln w="3175">
                  <a:noFill/>
                </a:ln>
                <a:solidFill>
                  <a:srgbClr val="170C3F"/>
                </a:solidFill>
                <a:effectLst/>
                <a:uLnTx/>
                <a:uFillTx/>
                <a:latin typeface="Segoe UI Semibold"/>
                <a:cs typeface="Segoe UI" pitchFamily="34" charset="0"/>
              </a:endParaRPr>
            </a:p>
          </p:txBody>
        </p:sp>
      </p:grpSp>
      <p:grpSp>
        <p:nvGrpSpPr>
          <p:cNvPr id="14" name="Group 13">
            <a:extLst>
              <a:ext uri="{FF2B5EF4-FFF2-40B4-BE49-F238E27FC236}">
                <a16:creationId xmlns:a16="http://schemas.microsoft.com/office/drawing/2014/main" id="{722EE5D0-517C-D58C-2ABE-43F87D822747}"/>
              </a:ext>
            </a:extLst>
          </p:cNvPr>
          <p:cNvGrpSpPr/>
          <p:nvPr/>
        </p:nvGrpSpPr>
        <p:grpSpPr>
          <a:xfrm>
            <a:off x="8144641" y="2539698"/>
            <a:ext cx="1096867" cy="1096867"/>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lang="en-US" sz="1400" b="1" i="0" u="none" strike="noStrike" kern="120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142895" y="3830645"/>
            <a:ext cx="2690206" cy="1959436"/>
            <a:chOff x="8142895" y="3526428"/>
            <a:chExt cx="2690206" cy="1959436"/>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30450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a:ln>
                  <a:noFill/>
                </a:ln>
                <a:solidFill>
                  <a:srgbClr val="170C3F"/>
                </a:solidFill>
                <a:effectLst/>
                <a:uLnTx/>
                <a:uFillTx/>
                <a:latin typeface="Segoe UI Semibold"/>
                <a:ea typeface="Segoe UI" pitchFamily="34" charset="0"/>
                <a:cs typeface="Segoe Sans Display Semibold"/>
              </a:endParaRP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526428"/>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170C3F"/>
                  </a:solidFill>
                  <a:effectLst/>
                  <a:uLnTx/>
                  <a:uFillTx/>
                  <a:latin typeface="Segoe UI Semibold"/>
                  <a:ea typeface="+mn-ea"/>
                  <a:cs typeface="+mn-cs"/>
                </a:rPr>
                <a:t>Your copilots</a:t>
              </a:r>
              <a:endParaRPr lang="en-US" sz="2000" b="0" i="0" u="none" strike="noStrike" kern="0" cap="none" spc="0" normalizeH="0" baseline="0" noProof="0">
                <a:ln>
                  <a:noFill/>
                </a:ln>
                <a:solidFill>
                  <a:srgbClr val="170C3F"/>
                </a:solidFill>
                <a:effectLst/>
                <a:uLnTx/>
                <a:uFillTx/>
                <a:latin typeface="Segoe UI Semibold"/>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07411" y="2539698"/>
            <a:ext cx="1096867" cy="1096867"/>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i="0" u="none" strike="noStrike" kern="1200" cap="none" spc="0" normalizeH="0" baseline="0" noProof="0">
                <a:ln>
                  <a:noFill/>
                </a:ln>
                <a:solidFill>
                  <a:srgbClr val="170C3F"/>
                </a:solidFill>
                <a:effectLst/>
                <a:uLnTx/>
                <a:uFillTx/>
                <a:latin typeface="Segoe UI"/>
                <a:cs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lang="en-US" sz="1100" b="1" i="0" u="none" strike="noStrike" kern="1200" cap="none" spc="0" normalizeH="0" baseline="0" noProof="0">
                <a:ln w="3175">
                  <a:noFill/>
                </a:ln>
                <a:solidFill>
                  <a:srgbClr val="170C3F"/>
                </a:solidFill>
                <a:effectLst/>
                <a:uLnTx/>
                <a:uFillTx/>
                <a:latin typeface="Segoe UI Semibold"/>
                <a:cs typeface="Segoe UI" pitchFamily="34" charset="0"/>
              </a:endParaRPr>
            </a:p>
          </p:txBody>
        </p:sp>
      </p:grpSp>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588263" y="1436688"/>
            <a:ext cx="10993958" cy="48323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lang="en-US" sz="1500" b="1" i="0" u="none" strike="noStrike" kern="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771138" y="457200"/>
            <a:ext cx="4649723" cy="1339565"/>
          </a:xfrm>
          <a:solidFill>
            <a:schemeClr val="bg1"/>
          </a:solidFill>
        </p:spPr>
        <p:txBody>
          <a:bodyPr/>
          <a:lstStyle/>
          <a:p>
            <a:pPr algn="ctr"/>
            <a:r>
              <a:rPr lang="en-US" b="1">
                <a:cs typeface="Segoe Sans Display Semibold" pitchFamily="2" charset="0"/>
              </a:rPr>
              <a:t>Copilot extensions</a:t>
            </a:r>
          </a:p>
        </p:txBody>
      </p:sp>
    </p:spTree>
    <p:extLst>
      <p:ext uri="{BB962C8B-B14F-4D97-AF65-F5344CB8AC3E}">
        <p14:creationId xmlns:p14="http://schemas.microsoft.com/office/powerpoint/2010/main" val="417768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300"/>
                                  </p:stCondLst>
                                  <p:childTnLst>
                                    <p:animMotion origin="layout" path="M 3.95833E-6 -3.7037E-6 L 3.95833E-6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nodeType="withEffect">
                                  <p:stCondLst>
                                    <p:cond delay="300"/>
                                  </p:stCondLst>
                                  <p:childTnLst>
                                    <p:animMotion origin="layout" path="M 4.58333E-6 -1.48148E-6 L 4.58333E-6 0.03542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0"/>
                                  </p:stCondLst>
                                  <p:childTnLst>
                                    <p:animMotion origin="layout" path="M 3.95833E-6 -4.81481E-6 L 3.95833E-6 0.03542 " pathEditMode="relative" rAng="0" ptsTypes="AA">
                                      <p:cBhvr>
                                        <p:cTn id="19" dur="700" spd="-100000" fill="hold"/>
                                        <p:tgtEl>
                                          <p:spTgt spid="24"/>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42" presetClass="path" presetSubtype="0" decel="100000" fill="hold" grpId="1" nodeType="withEffect">
                                  <p:stCondLst>
                                    <p:cond delay="300"/>
                                  </p:stCondLst>
                                  <p:childTnLst>
                                    <p:animMotion origin="layout" path="M -3.33333E-6 -1.11111E-6 L -3.33333E-6 0.03542 " pathEditMode="relative" rAng="0" ptsTypes="AA">
                                      <p:cBhvr>
                                        <p:cTn id="26" dur="700" spd="-100000" fill="hold"/>
                                        <p:tgtEl>
                                          <p:spTgt spid="77"/>
                                        </p:tgtEl>
                                        <p:attrNameLst>
                                          <p:attrName>ppt_x</p:attrName>
                                          <p:attrName>ppt_y</p:attrName>
                                        </p:attrNameLst>
                                      </p:cBhvr>
                                      <p:rCtr x="0" y="1759"/>
                                    </p:animMotion>
                                  </p:childTnLst>
                                </p:cTn>
                              </p:par>
                              <p:par>
                                <p:cTn id="27" presetID="10" presetClass="entr" presetSubtype="0" fill="hold" nodeType="withEffect">
                                  <p:stCondLst>
                                    <p:cond delay="3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nodeType="withEffect">
                                  <p:stCondLst>
                                    <p:cond delay="300"/>
                                  </p:stCondLst>
                                  <p:childTnLst>
                                    <p:animMotion origin="layout" path="M -1.875E-6 -1.48148E-6 L -1.875E-6 0.03542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nodeType="withEffect">
                                  <p:stCondLst>
                                    <p:cond delay="3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nodeType="withEffect">
                                  <p:stCondLst>
                                    <p:cond delay="300"/>
                                  </p:stCondLst>
                                  <p:childTnLst>
                                    <p:animMotion origin="layout" path="M 1.875E-6 3.33333E-6 L 1.875E-6 0.03541 " pathEditMode="relative" rAng="0" ptsTypes="AA">
                                      <p:cBhvr>
                                        <p:cTn id="36" dur="700" spd="-100000" fill="hold"/>
                                        <p:tgtEl>
                                          <p:spTgt spid="23"/>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42" presetClass="path" presetSubtype="0" decel="100000" fill="hold" grpId="1" nodeType="withEffect">
                                  <p:stCondLst>
                                    <p:cond delay="300"/>
                                  </p:stCondLst>
                                  <p:childTnLst>
                                    <p:animMotion origin="layout" path="M 4.375E-6 -3.7037E-6 L 4.375E-6 0.03542 " pathEditMode="relative" rAng="0" ptsTypes="AA">
                                      <p:cBhvr>
                                        <p:cTn id="43" dur="700" spd="-100000" fill="hold"/>
                                        <p:tgtEl>
                                          <p:spTgt spid="81"/>
                                        </p:tgtEl>
                                        <p:attrNameLst>
                                          <p:attrName>ppt_x</p:attrName>
                                          <p:attrName>ppt_y</p:attrName>
                                        </p:attrNameLst>
                                      </p:cBhvr>
                                      <p:rCtr x="0" y="1759"/>
                                    </p:animMotion>
                                  </p:childTnLst>
                                </p:cTn>
                              </p:par>
                              <p:par>
                                <p:cTn id="44" presetID="10" presetClass="entr" presetSubtype="0" fill="hold" nodeType="withEffect">
                                  <p:stCondLst>
                                    <p:cond delay="3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42" presetClass="path" presetSubtype="0" decel="100000" fill="hold" nodeType="withEffect">
                                  <p:stCondLst>
                                    <p:cond delay="300"/>
                                  </p:stCondLst>
                                  <p:childTnLst>
                                    <p:animMotion origin="layout" path="M -6.25E-7 -1.48148E-6 L -6.25E-7 0.03542 " pathEditMode="relative" rAng="0" ptsTypes="AA">
                                      <p:cBhvr>
                                        <p:cTn id="48" dur="700" spd="-100000" fill="hold"/>
                                        <p:tgtEl>
                                          <p:spTgt spid="14"/>
                                        </p:tgtEl>
                                        <p:attrNameLst>
                                          <p:attrName>ppt_x</p:attrName>
                                          <p:attrName>ppt_y</p:attrName>
                                        </p:attrNameLst>
                                      </p:cBhvr>
                                      <p:rCtr x="0" y="1759"/>
                                    </p:animMotion>
                                  </p:childTnLst>
                                </p:cTn>
                              </p:par>
                              <p:par>
                                <p:cTn id="49" presetID="10" presetClass="entr" presetSubtype="0" fill="hold" nodeType="withEffect">
                                  <p:stCondLst>
                                    <p:cond delay="2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42" presetClass="path" presetSubtype="0" decel="100000" fill="hold" nodeType="withEffect">
                                  <p:stCondLst>
                                    <p:cond delay="200"/>
                                  </p:stCondLst>
                                  <p:childTnLst>
                                    <p:animMotion origin="layout" path="M 2.70833E-6 1.11111E-6 L 2.70833E-6 0.03542 " pathEditMode="relative" rAng="0" ptsTypes="AA">
                                      <p:cBhvr>
                                        <p:cTn id="53"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7" grpId="0"/>
      <p:bldP spid="77" grpId="1"/>
      <p:bldP spid="81" grpId="0"/>
      <p:bldP spid="8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588263" y="1436688"/>
            <a:ext cx="10993958" cy="48323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lang="en-US" sz="1500" b="1" i="0" u="none" strike="noStrike" kern="0" cap="none" spc="0" normalizeH="0" baseline="0" noProof="0">
              <a:ln>
                <a:noFill/>
              </a:ln>
              <a:solidFill>
                <a:srgbClr val="170C3F"/>
              </a:solidFill>
              <a:effectLst/>
              <a:uLnTx/>
              <a:uFillTx/>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771138" y="457200"/>
            <a:ext cx="4649723" cy="1331709"/>
          </a:xfrm>
          <a:solidFill>
            <a:schemeClr val="bg1"/>
          </a:solidFill>
        </p:spPr>
        <p:txBody>
          <a:bodyPr/>
          <a:lstStyle/>
          <a:p>
            <a:pPr algn="ctr"/>
            <a:r>
              <a:rPr lang="en-US" b="1" dirty="0">
                <a:cs typeface="Segoe Sans Display Semibold" pitchFamily="2" charset="0"/>
              </a:rPr>
              <a:t>Copilot extensions</a:t>
            </a:r>
          </a:p>
        </p:txBody>
      </p:sp>
      <p:grpSp>
        <p:nvGrpSpPr>
          <p:cNvPr id="24" name="Group 23">
            <a:extLst>
              <a:ext uri="{FF2B5EF4-FFF2-40B4-BE49-F238E27FC236}">
                <a16:creationId xmlns:a16="http://schemas.microsoft.com/office/drawing/2014/main" id="{A9CA5106-5C05-7E4C-917C-25E64B32537A}"/>
              </a:ext>
            </a:extLst>
          </p:cNvPr>
          <p:cNvGrpSpPr/>
          <p:nvPr/>
        </p:nvGrpSpPr>
        <p:grpSpPr>
          <a:xfrm>
            <a:off x="2007411" y="3830647"/>
            <a:ext cx="1714500" cy="1029453"/>
            <a:chOff x="2007411" y="3526430"/>
            <a:chExt cx="1714500" cy="102945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6430"/>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170C3F"/>
                  </a:solidFill>
                  <a:effectLst/>
                  <a:uLnTx/>
                  <a:uFillTx/>
                  <a:latin typeface="Segoe UI Semibold"/>
                  <a:ea typeface="+mn-ea"/>
                  <a:cs typeface="+mn-cs"/>
                </a:rPr>
                <a:t>Connectors</a:t>
              </a:r>
              <a:endParaRPr lang="en-US" sz="2000" b="0" i="0" u="none" strike="noStrike" kern="0" cap="none" spc="0" normalizeH="0" baseline="0" noProof="0" dirty="0">
                <a:ln>
                  <a:noFill/>
                </a:ln>
                <a:solidFill>
                  <a:srgbClr val="170C3F"/>
                </a:solidFill>
                <a:effectLst/>
                <a:uLnTx/>
                <a:uFillTx/>
                <a:latin typeface="Segoe UI Semibold"/>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102492" y="3830646"/>
            <a:ext cx="2111284" cy="1569935"/>
            <a:chOff x="5102492" y="3526429"/>
            <a:chExt cx="2111284" cy="1569935"/>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6429"/>
              <a:ext cx="970117" cy="307777"/>
            </a:xfrm>
            <a:prstGeom prst="rect">
              <a:avLst/>
            </a:prstGeom>
            <a:noFill/>
          </p:spPr>
          <p:txBody>
            <a:bodyPr vert="horz" wrap="square" lIns="0" tIns="0" rIns="0" bIns="0" rtlCol="0" anchor="ctr">
              <a:spAutoFit/>
            </a:bodyPr>
            <a:lstStyle/>
            <a:p>
              <a:pPr marL="0" marR="0" lvl="0" indent="0" algn="l"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0C3F"/>
                  </a:solidFill>
                  <a:effectLst/>
                  <a:uLnTx/>
                  <a:uFillTx/>
                  <a:latin typeface="Segoe UI Semibold"/>
                  <a:ea typeface="+mn-ea"/>
                  <a:cs typeface="+mn-cs"/>
                </a:rPr>
                <a:t>Plugins</a:t>
              </a:r>
              <a:endParaRPr lang="en-US" sz="2000" b="0" i="0" u="none" strike="noStrike" kern="1200" cap="none" spc="0" normalizeH="0" baseline="0" noProof="0" dirty="0">
                <a:ln>
                  <a:noFill/>
                </a:ln>
                <a:solidFill>
                  <a:srgbClr val="170C3F"/>
                </a:solidFill>
                <a:effectLst/>
                <a:uLnTx/>
                <a:uFillTx/>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07411" y="1731707"/>
            <a:ext cx="1714500" cy="615553"/>
          </a:xfrm>
          <a:prstGeom prst="rect">
            <a:avLst/>
          </a:prstGeom>
          <a:noFill/>
        </p:spPr>
        <p:txBody>
          <a:bodyPr wrap="square" lIns="0" tIns="0" rIns="0" bIns="0">
            <a:spAutoFit/>
          </a:bodyPr>
          <a:lstStyle/>
          <a:p>
            <a:pPr marR="0" lvl="0" indent="0" fontAlgn="base">
              <a:lnSpc>
                <a:spcPct val="100000"/>
              </a:lnSpc>
              <a:spcBef>
                <a:spcPct val="0"/>
              </a:spcBef>
              <a:spcAft>
                <a:spcPts val="1200"/>
              </a:spcAft>
              <a:buClrTx/>
              <a:buSzPct val="90000"/>
              <a:buFontTx/>
              <a:buNone/>
              <a:tabLst/>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105203" y="1740973"/>
            <a:ext cx="1421906"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105203" y="2539698"/>
            <a:ext cx="1096867" cy="1096867"/>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07411" y="2539698"/>
            <a:ext cx="1096867" cy="1096867"/>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7" name="Rectangle: Rounded Corners 19">
            <a:extLst>
              <a:ext uri="{FF2B5EF4-FFF2-40B4-BE49-F238E27FC236}">
                <a16:creationId xmlns:a16="http://schemas.microsoft.com/office/drawing/2014/main" id="{C55FAE26-71DF-9A8B-DE33-F798130F53A2}"/>
              </a:ext>
            </a:extLst>
          </p:cNvPr>
          <p:cNvSpPr/>
          <p:nvPr/>
        </p:nvSpPr>
        <p:spPr bwMode="auto">
          <a:xfrm>
            <a:off x="7533560" y="1436688"/>
            <a:ext cx="4048661" cy="4832350"/>
          </a:xfrm>
          <a:prstGeom prst="roundRect">
            <a:avLst>
              <a:gd name="adj" fmla="val 9963"/>
            </a:avLst>
          </a:prstGeom>
          <a:solidFill>
            <a:schemeClr val="bg1">
              <a:lumMod val="95000"/>
            </a:schemeClr>
          </a:solidFill>
          <a:ln w="19050">
            <a:gradFill>
              <a:gsLst>
                <a:gs pos="0">
                  <a:srgbClr val="0078D4"/>
                </a:gs>
                <a:gs pos="100000">
                  <a:srgbClr val="C03BC4"/>
                </a:gs>
              </a:gsLst>
              <a:lin ang="5400000" scaled="1"/>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760067" fontAlgn="base">
              <a:spcBef>
                <a:spcPct val="0"/>
              </a:spcBef>
              <a:spcAft>
                <a:spcPct val="0"/>
              </a:spcAft>
              <a:tabLst>
                <a:tab pos="750370" algn="l"/>
              </a:tabLst>
            </a:pPr>
            <a:endParaRPr lang="en-US" sz="2250">
              <a:ln w="3175">
                <a:noFill/>
              </a:ln>
              <a:solidFill>
                <a:srgbClr val="170C3F"/>
              </a:solidFill>
              <a:latin typeface="Segoe UI Variable Display Semib" pitchFamily="2" charset="0"/>
              <a:cs typeface="Segoe UI" pitchFamily="34" charset="0"/>
            </a:endParaRPr>
          </a:p>
        </p:txBody>
      </p:sp>
      <p:sp>
        <p:nvSpPr>
          <p:cNvPr id="8" name="Rectangle 7">
            <a:extLst>
              <a:ext uri="{FF2B5EF4-FFF2-40B4-BE49-F238E27FC236}">
                <a16:creationId xmlns:a16="http://schemas.microsoft.com/office/drawing/2014/main" id="{68ACD54D-D26C-1D36-9592-EDAE1E0A4DAD}"/>
              </a:ext>
            </a:extLst>
          </p:cNvPr>
          <p:cNvSpPr/>
          <p:nvPr/>
        </p:nvSpPr>
        <p:spPr bwMode="auto">
          <a:xfrm>
            <a:off x="1417052" y="1612900"/>
            <a:ext cx="5796724" cy="4470400"/>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170C3F"/>
              </a:solidFill>
              <a:ea typeface="Segoe UI" pitchFamily="34" charset="0"/>
              <a:cs typeface="Segoe UI" pitchFamily="34" charset="0"/>
            </a:endParaRPr>
          </a:p>
        </p:txBody>
      </p:sp>
      <p:sp>
        <p:nvSpPr>
          <p:cNvPr id="81" name="TextBox 80">
            <a:extLst>
              <a:ext uri="{FF2B5EF4-FFF2-40B4-BE49-F238E27FC236}">
                <a16:creationId xmlns:a16="http://schemas.microsoft.com/office/drawing/2014/main" id="{12E75A3D-FEEC-ED6E-AD25-16E739AA2F03}"/>
              </a:ext>
            </a:extLst>
          </p:cNvPr>
          <p:cNvSpPr txBox="1"/>
          <p:nvPr/>
        </p:nvSpPr>
        <p:spPr>
          <a:xfrm>
            <a:off x="8142895" y="1731707"/>
            <a:ext cx="2240280" cy="615553"/>
          </a:xfrm>
          <a:prstGeom prst="rect">
            <a:avLst/>
          </a:prstGeom>
          <a:noFill/>
        </p:spPr>
        <p:txBody>
          <a:bodyPr wrap="square" lIns="0" tIns="0" rIns="0" bIns="0">
            <a:spAutoFit/>
          </a:bodyPr>
          <a:lstStyle/>
          <a:p>
            <a:pPr fontAlgn="base">
              <a:spcBef>
                <a:spcPct val="0"/>
              </a:spcBef>
              <a:spcAft>
                <a:spcPts val="1200"/>
              </a:spcAft>
              <a:buSzPct val="90000"/>
              <a:defRPr/>
            </a:pP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0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4" name="Group 13">
            <a:extLst>
              <a:ext uri="{FF2B5EF4-FFF2-40B4-BE49-F238E27FC236}">
                <a16:creationId xmlns:a16="http://schemas.microsoft.com/office/drawing/2014/main" id="{722EE5D0-517C-D58C-2ABE-43F87D822747}"/>
              </a:ext>
            </a:extLst>
          </p:cNvPr>
          <p:cNvGrpSpPr/>
          <p:nvPr/>
        </p:nvGrpSpPr>
        <p:grpSpPr>
          <a:xfrm>
            <a:off x="8144641" y="2539698"/>
            <a:ext cx="1096867" cy="1096867"/>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142895" y="3830645"/>
            <a:ext cx="2572371" cy="1959436"/>
            <a:chOff x="8142895" y="3526428"/>
            <a:chExt cx="2572371" cy="1959436"/>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business knowledge</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apps </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workflows</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rPr>
                <a:t>Your automation</a:t>
              </a:r>
              <a:endParaRPr lang="en-US" sz="1500" b="1" i="0" u="none" strike="noStrike" kern="1200" cap="none" spc="0" normalizeH="0" baseline="0" noProof="0" dirty="0">
                <a:ln>
                  <a:noFill/>
                </a:ln>
                <a:solidFill>
                  <a:srgbClr val="170C3F"/>
                </a:solidFill>
                <a:effectLst/>
                <a:uLnTx/>
                <a:uFillTx/>
                <a:latin typeface="Segoe UI Semibold"/>
                <a:ea typeface="Segoe UI" pitchFamily="34" charset="0"/>
                <a:cs typeface="Segoe Sans Display Semibold"/>
              </a:endParaRP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526428"/>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170C3F"/>
                  </a:solidFill>
                  <a:effectLst/>
                  <a:uLnTx/>
                  <a:uFillTx/>
                  <a:latin typeface="Segoe UI Semibold"/>
                  <a:ea typeface="+mn-ea"/>
                  <a:cs typeface="+mn-cs"/>
                </a:rPr>
                <a:t>Your copilots</a:t>
              </a:r>
              <a:endParaRPr lang="en-US" sz="2000" b="0" i="0" u="none" strike="noStrike" kern="0" cap="none" spc="0" normalizeH="0" baseline="0" noProof="0" dirty="0">
                <a:ln>
                  <a:noFill/>
                </a:ln>
                <a:solidFill>
                  <a:srgbClr val="170C3F"/>
                </a:solidFill>
                <a:effectLst/>
                <a:uLnTx/>
                <a:uFillTx/>
                <a:latin typeface="Segoe UI Semibold"/>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lang="en-US" sz="1600" b="0" i="0" u="none" strike="noStrike" kern="1200" cap="none" spc="0" normalizeH="0" baseline="0" noProof="0">
                <a:ln>
                  <a:noFill/>
                </a:ln>
                <a:solidFill>
                  <a:srgbClr val="170C3F"/>
                </a:solidFill>
                <a:effectLst/>
                <a:uLnTx/>
                <a:uFillTx/>
                <a:latin typeface="Segoe UI"/>
                <a:cs typeface="Segoe UI" pitchFamily="34" charset="0"/>
              </a:endParaRPr>
            </a:p>
          </p:txBody>
        </p:sp>
      </p:grpSp>
    </p:spTree>
    <p:extLst>
      <p:ext uri="{BB962C8B-B14F-4D97-AF65-F5344CB8AC3E}">
        <p14:creationId xmlns:p14="http://schemas.microsoft.com/office/powerpoint/2010/main" val="2338533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Tree>
    <p:extLst>
      <p:ext uri="{BB962C8B-B14F-4D97-AF65-F5344CB8AC3E}">
        <p14:creationId xmlns:p14="http://schemas.microsoft.com/office/powerpoint/2010/main" val="49756526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en-US" sz="2000" b="1">
                <a:solidFill>
                  <a:srgbClr val="FFA38B"/>
                </a:solidFill>
                <a:ea typeface="+mn-lt"/>
                <a:cs typeface="+mn-lt"/>
              </a:rPr>
              <a:t>Model:</a:t>
            </a:r>
            <a:endParaRPr lang="en-US">
              <a:ea typeface="+mn-lt"/>
              <a:cs typeface="+mn-lt"/>
            </a:endParaRP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006955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77362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8263" y="457200"/>
            <a:ext cx="11018520" cy="553998"/>
          </a:xfrm>
        </p:spPr>
        <p:txBody>
          <a:bodyPr/>
          <a:lstStyle/>
          <a:p>
            <a:pPr marL="0" marR="0" lvl="0" indent="0" algn="ctr" fontAlgn="auto">
              <a:spcAft>
                <a:spcPts val="0"/>
              </a:spcAft>
              <a:buClrTx/>
              <a:buSzTx/>
              <a:tabLst/>
              <a:defRPr/>
            </a:pPr>
            <a:r>
              <a:rPr lang="en-US"/>
              <a:t>Building your copilot</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152" y="1701396"/>
            <a:ext cx="5466092" cy="3817620"/>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prstClr val="white"/>
                    </a:solidFill>
                    <a:effectLst/>
                    <a:uLnTx/>
                    <a:uFillTx/>
                    <a:ea typeface="+mn-ea"/>
                    <a:cs typeface="+mn-cs"/>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800" tIns="18288" rIns="137160" bIns="54864" numCol="1" spcCol="0" rtlCol="0" fromWordArt="0" anchor="ctr" anchorCtr="0" forceAA="0" compatLnSpc="1">
              <a:prstTxWarp prst="textNoShape">
                <a:avLst/>
              </a:prstTxWarp>
              <a:noAutofit/>
            </a:bodyPr>
            <a:lstStyle/>
            <a:p>
              <a:pPr algn="ctr" fontAlgn="base">
                <a:spcBef>
                  <a:spcPct val="0"/>
                </a:spcBef>
                <a:spcAft>
                  <a:spcPct val="0"/>
                </a:spcAft>
              </a:pPr>
              <a:r>
                <a:rPr lang="en-US"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4750" y="3315871"/>
            <a:ext cx="440326" cy="52322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92" y="4478437"/>
            <a:ext cx="5086166" cy="1040579"/>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472" fontAlgn="base">
              <a:spcBef>
                <a:spcPts val="600"/>
              </a:spcBef>
              <a:spcAft>
                <a:spcPct val="0"/>
              </a:spcAft>
            </a:pPr>
            <a:r>
              <a:rPr lang="en-US" sz="1600">
                <a:solidFill>
                  <a:srgbClr val="170C3F"/>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4003" y="4998726"/>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92" y="2943126"/>
            <a:ext cx="5086166" cy="134201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472" fontAlgn="base">
              <a:spcBef>
                <a:spcPts val="600"/>
              </a:spcBef>
              <a:spcAft>
                <a:spcPct val="0"/>
              </a:spcAft>
            </a:pPr>
            <a:r>
              <a:rPr lang="en-US" sz="1600">
                <a:solidFill>
                  <a:srgbClr val="170C3F"/>
                </a:solidFill>
                <a:latin typeface="Segoe UI"/>
                <a:cs typeface="Segoe UI"/>
              </a:rPr>
              <a:t>Instructions, Actions, Handlers, </a:t>
            </a:r>
            <a:br>
              <a:rPr lang="en-US" sz="1600">
                <a:solidFill>
                  <a:srgbClr val="170C3F"/>
                </a:solidFill>
                <a:latin typeface="Segoe UI" panose="020B0502040204020203" pitchFamily="34" charset="0"/>
                <a:cs typeface="Segoe UI" panose="020B0502040204020203" pitchFamily="34" charset="0"/>
              </a:rPr>
            </a:br>
            <a:r>
              <a:rPr lang="en-US" sz="1600">
                <a:solidFill>
                  <a:srgbClr val="170C3F"/>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4003" y="3614131"/>
            <a:ext cx="230853"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200" y="5819135"/>
            <a:ext cx="54946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indent="0" algn="ctr" fontAlgn="auto">
              <a:lnSpc>
                <a:spcPct val="100000"/>
              </a:lnSpc>
              <a:spcBef>
                <a:spcPts val="0"/>
              </a:spcBef>
              <a:spcAft>
                <a:spcPts val="0"/>
              </a:spcAft>
              <a:buClrTx/>
              <a:buSzTx/>
              <a:buFontTx/>
              <a:buNone/>
              <a:tabLst/>
              <a:defRPr/>
            </a:pPr>
            <a:r>
              <a:rPr lang="en-US" sz="2400">
                <a:latin typeface="Segoe UI Light"/>
                <a:cs typeface="Segoe UI Light"/>
              </a:rPr>
              <a:t>.NET, JS, Python</a:t>
            </a:r>
          </a:p>
        </p:txBody>
      </p:sp>
    </p:spTree>
    <p:extLst>
      <p:ext uri="{BB962C8B-B14F-4D97-AF65-F5344CB8AC3E}">
        <p14:creationId xmlns:p14="http://schemas.microsoft.com/office/powerpoint/2010/main" val="2212426402"/>
      </p:ext>
    </p:extLst>
  </p:cSld>
  <p:clrMapOvr>
    <a:masterClrMapping/>
  </p:clrMapOvr>
  <p:transition>
    <p:fade/>
  </p:transition>
</p:sld>
</file>

<file path=ppt/theme/theme1.xml><?xml version="1.0" encoding="utf-8"?>
<a:theme xmlns:a="http://schemas.openxmlformats.org/drawingml/2006/main" name="Azure 2023 Template">
  <a:themeElements>
    <a:clrScheme name="Custom 22">
      <a:dk1>
        <a:srgbClr val="333333"/>
      </a:dk1>
      <a:lt1>
        <a:srgbClr val="FFFFFF"/>
      </a:lt1>
      <a:dk2>
        <a:srgbClr val="190449"/>
      </a:dk2>
      <a:lt2>
        <a:srgbClr val="FAFAFA"/>
      </a:lt2>
      <a:accent1>
        <a:srgbClr val="4F2BD3"/>
      </a:accent1>
      <a:accent2>
        <a:srgbClr val="D502A9"/>
      </a:accent2>
      <a:accent3>
        <a:srgbClr val="FA94A1"/>
      </a:accent3>
      <a:accent4>
        <a:srgbClr val="CB4150"/>
      </a:accent4>
      <a:accent5>
        <a:srgbClr val="E672CB"/>
      </a:accent5>
      <a:accent6>
        <a:srgbClr val="0B6BFF"/>
      </a:accent6>
      <a:hlink>
        <a:srgbClr val="502AD4"/>
      </a:hlink>
      <a:folHlink>
        <a:srgbClr val="D502AA"/>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E666CC"/>
            </a:gs>
            <a:gs pos="28000">
              <a:srgbClr val="DB64CD"/>
            </a:gs>
            <a:gs pos="77000">
              <a:srgbClr val="BD60D1"/>
            </a:gs>
            <a:gs pos="100000">
              <a:srgbClr val="AE5ED4"/>
            </a:gs>
          </a:gsLst>
          <a:lin ang="0" scaled="1"/>
        </a:gradFill>
        <a:ln w="1162" cap="flat">
          <a:noFill/>
          <a:prstDash val="solid"/>
          <a:miter/>
        </a:ln>
      </a:spPr>
      <a:bodyPr rtlCol="0" anchor="ctr"/>
      <a:lstStyle>
        <a:defPPr algn="l">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24" ma:contentTypeDescription="Create a new document." ma:contentTypeScope="" ma:versionID="42d65f33bf2ab003497c6cc5b4152f9a">
  <xsd:schema xmlns:xsd="http://www.w3.org/2001/XMLSchema" xmlns:xs="http://www.w3.org/2001/XMLSchema" xmlns:p="http://schemas.microsoft.com/office/2006/metadata/properties" xmlns:ns1="http://schemas.microsoft.com/sharepoint/v3" xmlns:ns2="ed971524-76e7-40a8-a01a-f99956bd178c" xmlns:ns3="b0e4521d-181b-4aee-b4a8-952b2bc14729" xmlns:ns4="230e9df3-be65-4c73-a93b-d1236ebd677e" targetNamespace="http://schemas.microsoft.com/office/2006/metadata/properties" ma:root="true" ma:fieldsID="a6d2c99abd0e0206120103feb4454f95" ns1:_="" ns2:_="" ns3:_="" ns4:_="">
    <xsd:import namespace="http://schemas.microsoft.com/sharepoint/v3"/>
    <xsd:import namespace="ed971524-76e7-40a8-a01a-f99956bd178c"/>
    <xsd:import namespace="b0e4521d-181b-4aee-b4a8-952b2bc14729"/>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AutoKeyPoints" minOccurs="0"/>
                <xsd:element ref="ns2:MediaServiceKeyPoints" minOccurs="0"/>
                <xsd:element ref="ns2:MediaServiceLocatio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_Flow_SignoffStatu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4878c228-8058-4046-9772-52152af8f71f}" ma:internalName="TaxCatchAll" ma:showField="CatchAllData" ma:web="b0e4521d-181b-4aee-b4a8-952b2bc147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D3CF7A-86B1-450B-9A61-2957D0C33D19}">
  <ds:schemaRefs>
    <ds:schemaRef ds:uri="230e9df3-be65-4c73-a93b-d1236ebd677e"/>
    <ds:schemaRef ds:uri="b0e4521d-181b-4aee-b4a8-952b2bc14729"/>
    <ds:schemaRef ds:uri="ed971524-76e7-40a8-a01a-f99956bd17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E60202-E390-4A69-A654-F1C80898ACD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Microsoft-Azure-PowerPoint-Template</Template>
  <TotalTime>0</TotalTime>
  <Words>1801</Words>
  <Application>Microsoft Macintosh PowerPoint</Application>
  <PresentationFormat>Widescreen</PresentationFormat>
  <Paragraphs>221</Paragraphs>
  <Slides>21</Slides>
  <Notes>18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Aptos</vt:lpstr>
      <vt:lpstr>Arial</vt:lpstr>
      <vt:lpstr>Calibri</vt:lpstr>
      <vt:lpstr>Open Sans</vt:lpstr>
      <vt:lpstr>Open Sans ExtraBold</vt:lpstr>
      <vt:lpstr>Segoe Sans Display</vt:lpstr>
      <vt:lpstr>Segoe Sans Display Semibold</vt:lpstr>
      <vt:lpstr>Segoe Sans Text</vt:lpstr>
      <vt:lpstr>Segoe UI</vt:lpstr>
      <vt:lpstr>Segoe UI Light</vt:lpstr>
      <vt:lpstr>Segoe UI Semibold</vt:lpstr>
      <vt:lpstr>Segoe UI Variable Display Semib</vt:lpstr>
      <vt:lpstr>Söhne</vt:lpstr>
      <vt:lpstr>Azure 2023 Template</vt:lpstr>
      <vt:lpstr>Build your own copilot with Teams AI Library and .NET</vt:lpstr>
      <vt:lpstr>Agenda</vt:lpstr>
      <vt:lpstr>Copilot extensions</vt:lpstr>
      <vt:lpstr>Copilot extensions</vt:lpstr>
      <vt:lpstr>Copilot extensions</vt:lpstr>
      <vt:lpstr>Building your copilot</vt:lpstr>
      <vt:lpstr>Building your copilot</vt:lpstr>
      <vt:lpstr>Building your copilot</vt:lpstr>
      <vt:lpstr>Building your copilot</vt:lpstr>
      <vt:lpstr>Building your copilot</vt:lpstr>
      <vt:lpstr>Before</vt:lpstr>
      <vt:lpstr>With the Teams AI Library</vt:lpstr>
      <vt:lpstr>Conversational and contextual</vt:lpstr>
      <vt:lpstr>Get started in 4 simple steps</vt:lpstr>
      <vt:lpstr>Teams Toolkit for Visual Studio</vt:lpstr>
      <vt:lpstr>DEMO</vt:lpstr>
      <vt:lpstr>Powered by AI Kit</vt:lpstr>
      <vt:lpstr>Building your copilot</vt:lpstr>
      <vt:lpstr>aka.ms/TryTeamsToolkit</vt:lpstr>
      <vt:lpstr>PowerPoint Presentation</vt:lpstr>
      <vt:lpstr>.NET Conf: Focus on AI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revision>3</cp:revision>
  <dcterms:created xsi:type="dcterms:W3CDTF">2024-07-25T02:07:45Z</dcterms:created>
  <dcterms:modified xsi:type="dcterms:W3CDTF">2024-09-04T06:50:33Z</dcterms:modified>
  <cp:category/>
</cp:coreProperties>
</file>